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mp4" ContentType="video/mp4"/>
  <Default Extension="png" ContentType="image/png"/>
  <Default Extension="rels" ContentType="application/vnd.openxmlformats-package.relationships+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7" r:id="rId2"/>
  </p:sldMasterIdLst>
  <p:notesMasterIdLst>
    <p:notesMasterId r:id="rId36"/>
  </p:notesMasterIdLst>
  <p:sldIdLst>
    <p:sldId id="388" r:id="rId3"/>
    <p:sldId id="478" r:id="rId4"/>
    <p:sldId id="2136" r:id="rId5"/>
    <p:sldId id="2134" r:id="rId6"/>
    <p:sldId id="2135" r:id="rId7"/>
    <p:sldId id="2133" r:id="rId8"/>
    <p:sldId id="2118" r:id="rId9"/>
    <p:sldId id="2120" r:id="rId10"/>
    <p:sldId id="471" r:id="rId11"/>
    <p:sldId id="449" r:id="rId12"/>
    <p:sldId id="1993" r:id="rId13"/>
    <p:sldId id="476" r:id="rId14"/>
    <p:sldId id="256" r:id="rId15"/>
    <p:sldId id="263" r:id="rId16"/>
    <p:sldId id="265" r:id="rId17"/>
    <p:sldId id="266" r:id="rId18"/>
    <p:sldId id="679" r:id="rId19"/>
    <p:sldId id="479" r:id="rId20"/>
    <p:sldId id="2001" r:id="rId21"/>
    <p:sldId id="454" r:id="rId22"/>
    <p:sldId id="458" r:id="rId23"/>
    <p:sldId id="2006" r:id="rId24"/>
    <p:sldId id="480" r:id="rId25"/>
    <p:sldId id="2138" r:id="rId26"/>
    <p:sldId id="2002" r:id="rId27"/>
    <p:sldId id="2140" r:id="rId28"/>
    <p:sldId id="2139" r:id="rId29"/>
    <p:sldId id="463" r:id="rId30"/>
    <p:sldId id="465" r:id="rId31"/>
    <p:sldId id="1999" r:id="rId32"/>
    <p:sldId id="2003" r:id="rId33"/>
    <p:sldId id="2004" r:id="rId34"/>
    <p:sldId id="2005" r:id="rId35"/>
  </p:sldIdLst>
  <p:sldSz cx="12192000" cy="6858000"/>
  <p:notesSz cx="6858000" cy="9144000"/>
  <p:defaultTextStyle>
    <a:defPPr>
      <a:defRPr lang="en-US"/>
    </a:defPPr>
    <a:lvl1pPr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1pPr>
    <a:lvl2pPr marL="4572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2pPr>
    <a:lvl3pPr marL="9144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3pPr>
    <a:lvl4pPr marL="13716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4pPr>
    <a:lvl5pPr marL="18288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5pPr>
    <a:lvl6pPr marL="22860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6pPr>
    <a:lvl7pPr marL="27432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7pPr>
    <a:lvl8pPr marL="32004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8pPr>
    <a:lvl9pPr marL="36576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30"/>
    <a:srgbClr val="669900"/>
    <a:srgbClr val="00CC00"/>
    <a:srgbClr val="0000FF"/>
    <a:srgbClr val="FFFFFF"/>
    <a:srgbClr val="CC6600"/>
    <a:srgbClr val="B8B8B8"/>
    <a:srgbClr val="9D0000"/>
    <a:srgbClr val="95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20" autoAdjust="0"/>
    <p:restoredTop sz="96327" autoAdjust="0"/>
  </p:normalViewPr>
  <p:slideViewPr>
    <p:cSldViewPr snapToGrid="0">
      <p:cViewPr varScale="1">
        <p:scale>
          <a:sx n="136" d="100"/>
          <a:sy n="136" d="100"/>
        </p:scale>
        <p:origin x="296" y="648"/>
      </p:cViewPr>
      <p:guideLst>
        <p:guide orient="horz" pos="2160"/>
        <p:guide pos="3840"/>
      </p:guideLst>
    </p:cSldViewPr>
  </p:slideViewPr>
  <p:outlineViewPr>
    <p:cViewPr>
      <p:scale>
        <a:sx n="100" d="100"/>
        <a:sy n="100"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jpg>
</file>

<file path=ppt/media/image21.tiff>
</file>

<file path=ppt/media/image22.png>
</file>

<file path=ppt/media/image23.png>
</file>

<file path=ppt/media/image24.jpeg>
</file>

<file path=ppt/media/image26.tiff>
</file>

<file path=ppt/media/image27.png>
</file>

<file path=ppt/media/image28.png>
</file>

<file path=ppt/media/image29.png>
</file>

<file path=ppt/media/image3.jpeg>
</file>

<file path=ppt/media/image30.tiff>
</file>

<file path=ppt/media/image31.jpg>
</file>

<file path=ppt/media/image32.jpeg>
</file>

<file path=ppt/media/image33.tif>
</file>

<file path=ppt/media/image34.png>
</file>

<file path=ppt/media/image35.jpeg>
</file>

<file path=ppt/media/image36.jpeg>
</file>

<file path=ppt/media/image37.jpeg>
</file>

<file path=ppt/media/image38.pn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png>
</file>

<file path=ppt/media/image47.jpeg>
</file>

<file path=ppt/media/image48.jpeg>
</file>

<file path=ppt/media/image49.jpeg>
</file>

<file path=ppt/media/image5.jpe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jp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endParaRPr lang="en-US"/>
          </a:p>
        </p:txBody>
      </p:sp>
      <p:sp>
        <p:nvSpPr>
          <p:cNvPr id="2048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fld id="{0EE26C0C-D63D-45AF-A471-A3D6BD5561EA}"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pitchFamily="-123"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p:spPr>
        <p:txBody>
          <a:bodyPr/>
          <a:lstStyle/>
          <a:p>
            <a:fld id="{DB204B1A-73D0-4DB5-9D5A-907DF0676C32}" type="slidenum">
              <a:rPr lang="en-US" smtClean="0">
                <a:latin typeface="Arial" pitchFamily="-123" charset="0"/>
                <a:ea typeface="ＭＳ Ｐゴシック" pitchFamily="-123" charset="-128"/>
                <a:cs typeface="ＭＳ Ｐゴシック" pitchFamily="-123" charset="-128"/>
              </a:rPr>
              <a:pPr/>
              <a:t>1</a:t>
            </a:fld>
            <a:endParaRPr lang="en-US">
              <a:latin typeface="Arial" pitchFamily="-123" charset="0"/>
              <a:ea typeface="ＭＳ Ｐゴシック" pitchFamily="-123" charset="-128"/>
              <a:cs typeface="ＭＳ Ｐゴシック" pitchFamily="-123" charset="-128"/>
            </a:endParaRPr>
          </a:p>
        </p:txBody>
      </p:sp>
      <p:sp>
        <p:nvSpPr>
          <p:cNvPr id="22530" name="Rectangle 2"/>
          <p:cNvSpPr>
            <a:spLocks noGrp="1" noRot="1" noChangeAspect="1" noChangeArrowheads="1" noTextEdit="1"/>
          </p:cNvSpPr>
          <p:nvPr>
            <p:ph type="sldImg"/>
          </p:nvPr>
        </p:nvSpPr>
        <p:spPr>
          <a:xfrm>
            <a:off x="381000" y="685800"/>
            <a:ext cx="6096000" cy="3429000"/>
          </a:xfrm>
          <a:ln/>
        </p:spPr>
      </p:sp>
      <p:sp>
        <p:nvSpPr>
          <p:cNvPr id="22531" name="Rectangle 3"/>
          <p:cNvSpPr>
            <a:spLocks noGrp="1" noChangeArrowheads="1"/>
          </p:cNvSpPr>
          <p:nvPr>
            <p:ph type="body" idx="1"/>
          </p:nvPr>
        </p:nvSpPr>
        <p:spPr>
          <a:noFill/>
          <a:ln/>
        </p:spPr>
        <p:txBody>
          <a:bodyPr/>
          <a:lstStyle/>
          <a:p>
            <a:pPr eaLnBrk="1" hangingPunct="1"/>
            <a:endParaRPr lang="en-US">
              <a:latin typeface="Arial" pitchFamily="-123" charset="0"/>
              <a:ea typeface="ＭＳ Ｐゴシック" pitchFamily="-123"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6055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726341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865196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at the U I’ve established the Drew Research Lab, where we work to build ubiquitous insect-scale robots. That combines efforts drawing from the fields of MEMS and microsystems, swarms – or how to get these robots to communicate and cooperate– and autonomy, especially difficult for resource constrained platforms. </a:t>
            </a:r>
          </a:p>
        </p:txBody>
      </p:sp>
      <p:sp>
        <p:nvSpPr>
          <p:cNvPr id="4" name="Slide Number Placeholder 3"/>
          <p:cNvSpPr>
            <a:spLocks noGrp="1"/>
          </p:cNvSpPr>
          <p:nvPr>
            <p:ph type="sldNum" sz="quarter" idx="5"/>
          </p:nvPr>
        </p:nvSpPr>
        <p:spPr/>
        <p:txBody>
          <a:bodyPr/>
          <a:lstStyle/>
          <a:p>
            <a:fld id="{77279AB8-3BCB-9C4E-88E6-ECA8174A946A}" type="slidenum">
              <a:rPr lang="en-US" smtClean="0"/>
              <a:t>13</a:t>
            </a:fld>
            <a:endParaRPr lang="en-US"/>
          </a:p>
        </p:txBody>
      </p:sp>
    </p:spTree>
    <p:extLst>
      <p:ext uri="{BB962C8B-B14F-4D97-AF65-F5344CB8AC3E}">
        <p14:creationId xmlns:p14="http://schemas.microsoft.com/office/powerpoint/2010/main" val="1656215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overarching themes to the work. Novel mechanisms, so designing new actuators and platforms at scale. Multifunctional components, which can overcome resource constraints through methods inspired by the natural world. And ecosystems, or the surrounding infrastructure and swarm composition that lets the robots succeed.</a:t>
            </a:r>
          </a:p>
        </p:txBody>
      </p:sp>
      <p:sp>
        <p:nvSpPr>
          <p:cNvPr id="4" name="Slide Number Placeholder 3"/>
          <p:cNvSpPr>
            <a:spLocks noGrp="1"/>
          </p:cNvSpPr>
          <p:nvPr>
            <p:ph type="sldNum" sz="quarter" idx="5"/>
          </p:nvPr>
        </p:nvSpPr>
        <p:spPr/>
        <p:txBody>
          <a:bodyPr/>
          <a:lstStyle/>
          <a:p>
            <a:fld id="{2CA32C43-5F0F-F848-B1F1-432E11F08A66}" type="slidenum">
              <a:rPr lang="en-US" smtClean="0"/>
              <a:t>14</a:t>
            </a:fld>
            <a:endParaRPr lang="en-US"/>
          </a:p>
        </p:txBody>
      </p:sp>
    </p:spTree>
    <p:extLst>
      <p:ext uri="{BB962C8B-B14F-4D97-AF65-F5344CB8AC3E}">
        <p14:creationId xmlns:p14="http://schemas.microsoft.com/office/powerpoint/2010/main" val="3520215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quick example of a multifunctional component might be a new design for a wing, which draws inspiration from those of crickets and katydids. Instead of adding a separate speaker and microphone to our robots, what if the wing itself functioned as an acoustic transducer? Think of a crickets chirp. </a:t>
            </a:r>
          </a:p>
        </p:txBody>
      </p:sp>
      <p:sp>
        <p:nvSpPr>
          <p:cNvPr id="4" name="Slide Number Placeholder 3"/>
          <p:cNvSpPr>
            <a:spLocks noGrp="1"/>
          </p:cNvSpPr>
          <p:nvPr>
            <p:ph type="sldNum" sz="quarter" idx="5"/>
          </p:nvPr>
        </p:nvSpPr>
        <p:spPr/>
        <p:txBody>
          <a:bodyPr/>
          <a:lstStyle/>
          <a:p>
            <a:fld id="{2CA32C43-5F0F-F848-B1F1-432E11F08A66}" type="slidenum">
              <a:rPr lang="en-US" smtClean="0"/>
              <a:t>15</a:t>
            </a:fld>
            <a:endParaRPr lang="en-US"/>
          </a:p>
        </p:txBody>
      </p:sp>
    </p:spTree>
    <p:extLst>
      <p:ext uri="{BB962C8B-B14F-4D97-AF65-F5344CB8AC3E}">
        <p14:creationId xmlns:p14="http://schemas.microsoft.com/office/powerpoint/2010/main" val="28942575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ecosystem side, it’s important to realize that insects don’t just succeed on their own. They often function in heterogeneous swarms, where task specialization allows them to work together more effectively. And they have infrastructure they develop which helps ensure success. So we look at ways to emulate this kind of approach artificially.</a:t>
            </a:r>
          </a:p>
        </p:txBody>
      </p:sp>
      <p:sp>
        <p:nvSpPr>
          <p:cNvPr id="4" name="Slide Number Placeholder 3"/>
          <p:cNvSpPr>
            <a:spLocks noGrp="1"/>
          </p:cNvSpPr>
          <p:nvPr>
            <p:ph type="sldNum" sz="quarter" idx="5"/>
          </p:nvPr>
        </p:nvSpPr>
        <p:spPr/>
        <p:txBody>
          <a:bodyPr/>
          <a:lstStyle/>
          <a:p>
            <a:fld id="{2CA32C43-5F0F-F848-B1F1-432E11F08A66}" type="slidenum">
              <a:rPr lang="en-US" smtClean="0"/>
              <a:t>16</a:t>
            </a:fld>
            <a:endParaRPr lang="en-US"/>
          </a:p>
        </p:txBody>
      </p:sp>
    </p:spTree>
    <p:extLst>
      <p:ext uri="{BB962C8B-B14F-4D97-AF65-F5344CB8AC3E}">
        <p14:creationId xmlns:p14="http://schemas.microsoft.com/office/powerpoint/2010/main" val="1645118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for this talk, I’m going to focus on the development of novel mechanisms, specifically a new actuation method for flying robots. A large amount of my work has been developing these atmospheric ion thruster powered robots, which can fly completely </a:t>
            </a:r>
            <a:r>
              <a:rPr lang="en-US" dirty="0" err="1"/>
              <a:t>silenty</a:t>
            </a:r>
            <a:r>
              <a:rPr lang="en-US" dirty="0"/>
              <a:t>, and with no mechanical moving parts.</a:t>
            </a:r>
          </a:p>
        </p:txBody>
      </p:sp>
      <p:sp>
        <p:nvSpPr>
          <p:cNvPr id="4" name="Slide Number Placeholder 3"/>
          <p:cNvSpPr>
            <a:spLocks noGrp="1"/>
          </p:cNvSpPr>
          <p:nvPr>
            <p:ph type="sldNum" sz="quarter" idx="5"/>
          </p:nvPr>
        </p:nvSpPr>
        <p:spPr/>
        <p:txBody>
          <a:bodyPr/>
          <a:lstStyle/>
          <a:p>
            <a:fld id="{77279AB8-3BCB-9C4E-88E6-ECA8174A946A}" type="slidenum">
              <a:rPr lang="en-US" smtClean="0"/>
              <a:t>17</a:t>
            </a:fld>
            <a:endParaRPr lang="en-US"/>
          </a:p>
        </p:txBody>
      </p:sp>
    </p:spTree>
    <p:extLst>
      <p:ext uri="{BB962C8B-B14F-4D97-AF65-F5344CB8AC3E}">
        <p14:creationId xmlns:p14="http://schemas.microsoft.com/office/powerpoint/2010/main" val="37446829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40127899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E5E1B-30B7-1AD1-ED47-A5571C4356C4}"/>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A122D56D-6218-0F61-0150-FAFCFC6878A7}"/>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EE38252D-516D-1CC5-D4BF-FF634A5EBE5A}"/>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67306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013544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6710454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9110466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BE6D2-021B-A162-A59A-BAFDF5C930C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5057D28A-CC60-D299-C41A-608E630D48DE}"/>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735FBBA3-5D56-7067-F69D-2EEF1931318D}"/>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7934161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1787090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7B8FA-B243-DF09-C8A6-696AE157EB4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0B84FF6C-7920-FD07-0D6C-98C27A2B8BAC}"/>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9EFB8256-A7E5-D72D-A1A7-BB4E16B33608}"/>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9196461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EA6FE-B14A-A461-00AE-F9FC4070F01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7EA0C932-C9DE-8022-A5BA-C559401D81B2}"/>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645686B4-7B08-CE52-FB30-7348E422E2B3}"/>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3514803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BFEAF-9EFA-29D7-52B3-4ACEE9B31C0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60C4D286-15FF-8054-38FF-58D2F0AD9C45}"/>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4CA1B324-F91F-8629-5E91-35D8FA0DC83F}"/>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3533658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38B889-33B4-B83E-606A-4CEF166C4F6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E59CD7A8-7B4C-B103-1DC2-22C3689AA0DF}"/>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D6DCF720-AB10-3794-735A-57FBC4E33635}"/>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56388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5708166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4138606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9921A6-A2E1-7F1E-0BAC-F0E55963EB4F}"/>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A0697923-3044-F608-5EE5-784CF75A0F6F}"/>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C232A89F-AFD0-9725-6C49-32D44FCBC98E}"/>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4838105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872872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442CA-48C7-1C4B-8431-CBB2E85DA0E0}"/>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EA685E2B-2061-6D2A-12C6-C47DB9C4F6E4}"/>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628E6BF9-ADD1-AA04-7970-9730E9B34B51}"/>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252487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692EF-A9BD-1874-8926-F1501AA81D4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20F795DF-582F-38FE-679F-06D9FE6EC952}"/>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1E87A6A6-1C16-7FA6-BFF1-FF0E25C033CC}"/>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0735382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1922D-39BA-4AA7-05C9-2B1B573EFCD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288CF8DE-5718-8E64-FA89-F39C68B68BE9}"/>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945BAF86-2927-E93E-73BE-58460066E7B0}"/>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077402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7DA74-DE3B-5D18-AC7B-F71258E17FC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750CCAFA-FADB-2A7D-BC4B-8B08FD693340}"/>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F08433B4-EF1E-D8E5-340B-21187323241B}"/>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719817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BEA1F-F274-70DC-CD6C-918F141629CF}"/>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8753CE4D-C86E-E522-4946-1A478CE73C96}"/>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D1DC7F3A-597B-DB02-A634-7E97F09DFE83}"/>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9575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48877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588071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746674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89727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21800" y="304800"/>
            <a:ext cx="2870200" cy="6324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11200" y="304800"/>
            <a:ext cx="840740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16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711200" y="304800"/>
            <a:ext cx="11480800" cy="6324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Chart Placeholder 2"/>
          <p:cNvSpPr>
            <a:spLocks noGrp="1"/>
          </p:cNvSpPr>
          <p:nvPr>
            <p:ph type="chart" idx="1"/>
          </p:nvPr>
        </p:nvSpPr>
        <p:spPr>
          <a:xfrm>
            <a:off x="711200" y="1371600"/>
            <a:ext cx="11277600" cy="52578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Content Placeholder 2"/>
          <p:cNvSpPr>
            <a:spLocks noGrp="1"/>
          </p:cNvSpPr>
          <p:nvPr>
            <p:ph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451600" y="13716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451600" y="40767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p:cNvSpPr>
            <a:spLocks noGrp="1"/>
          </p:cNvSpPr>
          <p:nvPr>
            <p:ph type="chart" sz="half" idx="2"/>
          </p:nvPr>
        </p:nvSpPr>
        <p:spPr>
          <a:xfrm>
            <a:off x="6451600" y="1371600"/>
            <a:ext cx="5537200" cy="52578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451600" y="13716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451600" y="40767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032000" y="228600"/>
            <a:ext cx="9245600" cy="838200"/>
          </a:xfrm>
        </p:spPr>
        <p:txBody>
          <a:bodyPr/>
          <a:lstStyle/>
          <a:p>
            <a:r>
              <a:rPr lang="en-US"/>
              <a:t>Click to edit Master title style</a:t>
            </a:r>
          </a:p>
        </p:txBody>
      </p:sp>
      <p:sp>
        <p:nvSpPr>
          <p:cNvPr id="3" name="Table Placeholder 2"/>
          <p:cNvSpPr>
            <a:spLocks noGrp="1"/>
          </p:cNvSpPr>
          <p:nvPr>
            <p:ph type="tbl" idx="1"/>
          </p:nvPr>
        </p:nvSpPr>
        <p:spPr>
          <a:xfrm>
            <a:off x="914400" y="1447800"/>
            <a:ext cx="10363200" cy="51054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DEF9D-09DC-E9AB-C2CC-91B1E5D4BD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33BD93-AB01-EC45-AE6E-CE4BEC5AD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5F2F9B-D6DB-FED6-615A-E8227731BA64}"/>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9A1DE726-27E6-17D5-11EE-A6AD448012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4BD6FB-258B-2371-FACA-DD00FF824B01}"/>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4112437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12235-A95B-0FB1-301F-1DCA1AD264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3B82FC-EA9B-EA27-C1A8-40D20A439D3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97DBB3-2DB7-D440-38B3-FC88D118D44D}"/>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8624D3FC-22D9-3861-06B0-52E5120CF7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0FFC1C-F6C9-FACF-317C-A43302E7C411}"/>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2893623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F870F-6DF7-03E7-114C-1B29033A96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1E2AC9-3C64-2192-4C3B-38C03F91EC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295A9E-EDD6-3276-8FB2-759BABB92B6C}"/>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88684489-BFCC-12E4-CD1D-2904C36C9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1D857-6927-C2AD-F4D0-92FFAE069DE6}"/>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1530392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EC359-D4BF-11AD-24D9-321B3ECAE4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CC0A6D-5B39-0793-1377-5B15D57C73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DC503B-CA16-CB85-922F-001D0DBAB9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0541B6-B14B-A6DC-4E3A-A67D56E183B8}"/>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6" name="Footer Placeholder 5">
            <a:extLst>
              <a:ext uri="{FF2B5EF4-FFF2-40B4-BE49-F238E27FC236}">
                <a16:creationId xmlns:a16="http://schemas.microsoft.com/office/drawing/2014/main" id="{84BB04C1-BF02-0710-5024-18C9B95E98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854F6C-5A0A-1BBA-8BB7-B1A1618604C9}"/>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837675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278FC-34A8-156C-8DF6-2C36A18960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6D407C-12C2-1BD2-FA4B-F09EA806ED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6DB3AF-7AE0-1F58-55BF-358F4D8C88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0A046D-AC84-2F8B-8D3D-1352996A98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729BCF-78B6-C483-0BF8-344277241F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CA6E75-44F6-06B6-035D-108A7197D3EA}"/>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8" name="Footer Placeholder 7">
            <a:extLst>
              <a:ext uri="{FF2B5EF4-FFF2-40B4-BE49-F238E27FC236}">
                <a16:creationId xmlns:a16="http://schemas.microsoft.com/office/drawing/2014/main" id="{7C09D72E-C079-FBF8-FD85-BDB0ED56F2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5084C6-9AEA-0BF3-73FE-E73BE0CB7D80}"/>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9271232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CD14D-36B7-02CF-A806-CBB7A1600A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AFB18E-00CE-F14E-48D5-3F62D3EC0BE4}"/>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4" name="Footer Placeholder 3">
            <a:extLst>
              <a:ext uri="{FF2B5EF4-FFF2-40B4-BE49-F238E27FC236}">
                <a16:creationId xmlns:a16="http://schemas.microsoft.com/office/drawing/2014/main" id="{4A7A3A37-99E0-CD40-0438-A3D0DA281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CB2E53-A639-ECAF-F4AC-7FF1D20DB7CA}"/>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4337125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9A7FF-3A90-51F8-5A4D-E584D5CF858F}"/>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3" name="Footer Placeholder 2">
            <a:extLst>
              <a:ext uri="{FF2B5EF4-FFF2-40B4-BE49-F238E27FC236}">
                <a16:creationId xmlns:a16="http://schemas.microsoft.com/office/drawing/2014/main" id="{DB1564FE-3E7E-A0E5-E9DB-0B3B53E247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DA739E-4114-B6BE-1C1B-B71A5919B904}"/>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39777210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06D8D-873A-4960-AA2D-32DCBCD61D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8BBB20-5D16-385B-52B4-B9C9824878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0226B0-C02F-DFEF-307B-45CA17C82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FCB11E-1660-046E-1070-71243F73B9F7}"/>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6" name="Footer Placeholder 5">
            <a:extLst>
              <a:ext uri="{FF2B5EF4-FFF2-40B4-BE49-F238E27FC236}">
                <a16:creationId xmlns:a16="http://schemas.microsoft.com/office/drawing/2014/main" id="{82D998B6-BD06-FE24-9C97-9E40FBAA44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1D2F22-F77C-3314-361D-68E00B87FA93}"/>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309754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1BB9C-599B-3D1E-4512-B983E555D7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3915FC-52D2-5F23-DB31-3B3DC355AF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7BF715-BF78-B5BB-38B4-49CA987C86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226452-D390-AA12-0891-DE2D7B34CA28}"/>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6" name="Footer Placeholder 5">
            <a:extLst>
              <a:ext uri="{FF2B5EF4-FFF2-40B4-BE49-F238E27FC236}">
                <a16:creationId xmlns:a16="http://schemas.microsoft.com/office/drawing/2014/main" id="{3F5D791C-3944-AC63-F2A6-8FD274D508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63A6C7-16FC-6B17-ED5D-CA37AC152229}"/>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5635816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2A32-B217-C3C6-7CE3-B429278C8D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34285F-1E1E-4912-18D7-B08B1D5E92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F96DDA-5A64-1372-DE79-D0539B30D3B5}"/>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F18F7570-1118-2F73-BC58-007BD34973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5F31-09CF-3ADE-D885-4D9AC1C598E2}"/>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309715070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66B363-6DE9-C965-AC64-0ECEE4A741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DCE606-A977-4111-6A0B-A760043058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A4CD28-9376-3169-6F21-616A1D24817D}"/>
              </a:ext>
            </a:extLst>
          </p:cNvPr>
          <p:cNvSpPr>
            <a:spLocks noGrp="1"/>
          </p:cNvSpPr>
          <p:nvPr>
            <p:ph type="dt" sz="half" idx="10"/>
          </p:nvPr>
        </p:nvSpPr>
        <p:spPr/>
        <p:txBody>
          <a:body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ACF5928C-2F6E-4B8F-A3F5-F29F1B8465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B3EB58-7EAB-2A8C-60C2-D01902A2D337}"/>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373911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11200" y="1371600"/>
            <a:ext cx="553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1600" y="1371600"/>
            <a:ext cx="553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vert="horz" wrap="square" lIns="91440" tIns="45720" rIns="91440" bIns="45720" numCol="1" anchor="t" anchorCtr="0" compatLnSpc="1">
            <a:prstTxWarp prst="textNoShape">
              <a:avLst/>
            </a:prstTxWarp>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5" r:id="rId2"/>
    <p:sldLayoutId id="2147483664" r:id="rId3"/>
    <p:sldLayoutId id="2147483663" r:id="rId4"/>
    <p:sldLayoutId id="2147483662" r:id="rId5"/>
    <p:sldLayoutId id="2147483661" r:id="rId6"/>
    <p:sldLayoutId id="2147483660" r:id="rId7"/>
    <p:sldLayoutId id="2147483659" r:id="rId8"/>
    <p:sldLayoutId id="2147483658" r:id="rId9"/>
    <p:sldLayoutId id="2147483657" r:id="rId10"/>
    <p:sldLayoutId id="2147483656" r:id="rId11"/>
    <p:sldLayoutId id="2147483655" r:id="rId12"/>
    <p:sldLayoutId id="2147483654" r:id="rId13"/>
    <p:sldLayoutId id="2147483653" r:id="rId14"/>
    <p:sldLayoutId id="2147483652" r:id="rId15"/>
    <p:sldLayoutId id="2147483651" r:id="rId16"/>
    <p:sldLayoutId id="2147483650" r:id="rId17"/>
    <p:sldLayoutId id="2147483649" r:id="rId18"/>
  </p:sldLayoutIdLst>
  <p:txStyles>
    <p:titleStyle>
      <a:lvl1pPr algn="l" rtl="0" eaLnBrk="0" fontAlgn="base" hangingPunct="0">
        <a:spcBef>
          <a:spcPct val="0"/>
        </a:spcBef>
        <a:spcAft>
          <a:spcPct val="0"/>
        </a:spcAft>
        <a:defRPr sz="3200">
          <a:solidFill>
            <a:schemeClr val="bg1"/>
          </a:solidFill>
          <a:latin typeface="+mj-lt"/>
          <a:ea typeface="+mj-ea"/>
          <a:cs typeface="ＭＳ Ｐゴシック" pitchFamily="-123" charset="-128"/>
        </a:defRPr>
      </a:lvl1pPr>
      <a:lvl2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2pPr>
      <a:lvl3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3pPr>
      <a:lvl4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4pPr>
      <a:lvl5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5pPr>
      <a:lvl6pPr marL="457200" algn="l" rtl="0" fontAlgn="base">
        <a:spcBef>
          <a:spcPct val="0"/>
        </a:spcBef>
        <a:spcAft>
          <a:spcPct val="0"/>
        </a:spcAft>
        <a:defRPr sz="3200">
          <a:solidFill>
            <a:schemeClr val="bg1"/>
          </a:solidFill>
          <a:latin typeface="Arial" charset="0"/>
          <a:ea typeface="ＭＳ Ｐゴシック" pitchFamily="1" charset="-128"/>
        </a:defRPr>
      </a:lvl6pPr>
      <a:lvl7pPr marL="914400" algn="l" rtl="0" fontAlgn="base">
        <a:spcBef>
          <a:spcPct val="0"/>
        </a:spcBef>
        <a:spcAft>
          <a:spcPct val="0"/>
        </a:spcAft>
        <a:defRPr sz="3200">
          <a:solidFill>
            <a:schemeClr val="bg1"/>
          </a:solidFill>
          <a:latin typeface="Arial" charset="0"/>
          <a:ea typeface="ＭＳ Ｐゴシック" pitchFamily="1" charset="-128"/>
        </a:defRPr>
      </a:lvl7pPr>
      <a:lvl8pPr marL="1371600" algn="l" rtl="0" fontAlgn="base">
        <a:spcBef>
          <a:spcPct val="0"/>
        </a:spcBef>
        <a:spcAft>
          <a:spcPct val="0"/>
        </a:spcAft>
        <a:defRPr sz="3200">
          <a:solidFill>
            <a:schemeClr val="bg1"/>
          </a:solidFill>
          <a:latin typeface="Arial" charset="0"/>
          <a:ea typeface="ＭＳ Ｐゴシック" pitchFamily="1" charset="-128"/>
        </a:defRPr>
      </a:lvl8pPr>
      <a:lvl9pPr marL="1828800" algn="l" rtl="0" fontAlgn="base">
        <a:spcBef>
          <a:spcPct val="0"/>
        </a:spcBef>
        <a:spcAft>
          <a:spcPct val="0"/>
        </a:spcAft>
        <a:defRPr sz="3200">
          <a:solidFill>
            <a:schemeClr val="bg1"/>
          </a:solidFill>
          <a:latin typeface="Arial" charset="0"/>
          <a:ea typeface="ＭＳ Ｐゴシック" pitchFamily="1" charset="-128"/>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ＭＳ Ｐゴシック" pitchFamily="-123" charset="-128"/>
        </a:defRPr>
      </a:lvl1pPr>
      <a:lvl2pPr marL="742950" indent="-285750" algn="l" rtl="0" eaLnBrk="0" fontAlgn="base" hangingPunct="0">
        <a:spcBef>
          <a:spcPct val="20000"/>
        </a:spcBef>
        <a:spcAft>
          <a:spcPct val="0"/>
        </a:spcAft>
        <a:buChar char="–"/>
        <a:defRPr sz="2400">
          <a:solidFill>
            <a:schemeClr val="tx1"/>
          </a:solidFill>
          <a:latin typeface="+mn-lt"/>
          <a:ea typeface="+mn-ea"/>
        </a:defRPr>
      </a:lvl2pPr>
      <a:lvl3pPr marL="1143000" indent="-228600" algn="l" rtl="0" eaLnBrk="0" fontAlgn="base" hangingPunct="0">
        <a:spcBef>
          <a:spcPct val="20000"/>
        </a:spcBef>
        <a:spcAft>
          <a:spcPct val="0"/>
        </a:spcAft>
        <a:defRPr sz="2000">
          <a:solidFill>
            <a:schemeClr val="tx1"/>
          </a:solidFill>
          <a:latin typeface="+mn-lt"/>
          <a:ea typeface="+mn-ea"/>
        </a:defRPr>
      </a:lvl3pPr>
      <a:lvl4pPr marL="1600200" indent="-228600" algn="l" rtl="0" eaLnBrk="0" fontAlgn="base" hangingPunct="0">
        <a:spcBef>
          <a:spcPct val="20000"/>
        </a:spcBef>
        <a:spcAft>
          <a:spcPct val="0"/>
        </a:spcAft>
        <a:buChar char="–"/>
        <a:defRPr>
          <a:solidFill>
            <a:schemeClr val="tx1"/>
          </a:solidFill>
          <a:latin typeface="+mn-lt"/>
          <a:ea typeface="+mn-ea"/>
        </a:defRPr>
      </a:lvl4pPr>
      <a:lvl5pPr marL="2057400" indent="-228600" algn="l" rtl="0" eaLnBrk="0" fontAlgn="base" hangingPunct="0">
        <a:spcBef>
          <a:spcPct val="20000"/>
        </a:spcBef>
        <a:spcAft>
          <a:spcPct val="0"/>
        </a:spcAft>
        <a:buChar char="»"/>
        <a:defRPr>
          <a:solidFill>
            <a:schemeClr val="tx1"/>
          </a:solidFill>
          <a:latin typeface="+mn-lt"/>
          <a:ea typeface="+mn-ea"/>
        </a:defRPr>
      </a:lvl5pPr>
      <a:lvl6pPr marL="2514600" indent="-228600" algn="l" rtl="0" fontAlgn="base">
        <a:spcBef>
          <a:spcPct val="20000"/>
        </a:spcBef>
        <a:spcAft>
          <a:spcPct val="0"/>
        </a:spcAft>
        <a:buChar char="»"/>
        <a:defRPr>
          <a:solidFill>
            <a:schemeClr val="tx1"/>
          </a:solidFill>
          <a:latin typeface="+mn-lt"/>
          <a:ea typeface="+mn-ea"/>
        </a:defRPr>
      </a:lvl6pPr>
      <a:lvl7pPr marL="2971800" indent="-228600" algn="l" rtl="0" fontAlgn="base">
        <a:spcBef>
          <a:spcPct val="20000"/>
        </a:spcBef>
        <a:spcAft>
          <a:spcPct val="0"/>
        </a:spcAft>
        <a:buChar char="»"/>
        <a:defRPr>
          <a:solidFill>
            <a:schemeClr val="tx1"/>
          </a:solidFill>
          <a:latin typeface="+mn-lt"/>
          <a:ea typeface="+mn-ea"/>
        </a:defRPr>
      </a:lvl7pPr>
      <a:lvl8pPr marL="3429000" indent="-228600" algn="l" rtl="0" fontAlgn="base">
        <a:spcBef>
          <a:spcPct val="20000"/>
        </a:spcBef>
        <a:spcAft>
          <a:spcPct val="0"/>
        </a:spcAft>
        <a:buChar char="»"/>
        <a:defRPr>
          <a:solidFill>
            <a:schemeClr val="tx1"/>
          </a:solidFill>
          <a:latin typeface="+mn-lt"/>
          <a:ea typeface="+mn-ea"/>
        </a:defRPr>
      </a:lvl8pPr>
      <a:lvl9pPr marL="3886200" indent="-228600" algn="l" rtl="0" fontAlgn="base">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823436-B9EB-BDD8-82D3-F871BCC572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C9FE2A-9BEF-7014-335B-1736BFF5D7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7E635A-FECF-55C4-8926-09C5322512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37F2BA-AD5F-9F4F-B7CF-C1FB3053A1DA}" type="datetimeFigureOut">
              <a:rPr lang="en-US" smtClean="0"/>
              <a:t>1/11/25</a:t>
            </a:fld>
            <a:endParaRPr lang="en-US"/>
          </a:p>
        </p:txBody>
      </p:sp>
      <p:sp>
        <p:nvSpPr>
          <p:cNvPr id="5" name="Footer Placeholder 4">
            <a:extLst>
              <a:ext uri="{FF2B5EF4-FFF2-40B4-BE49-F238E27FC236}">
                <a16:creationId xmlns:a16="http://schemas.microsoft.com/office/drawing/2014/main" id="{D857EB0A-AA90-3767-2598-B6FF5981FD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FBE347-36BE-A77A-48C8-44C86C0595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CA1F0-60C8-E249-96D9-6B547DAFF329}" type="slidenum">
              <a:rPr lang="en-US" smtClean="0"/>
              <a:t>‹#›</a:t>
            </a:fld>
            <a:endParaRPr lang="en-US"/>
          </a:p>
        </p:txBody>
      </p:sp>
    </p:spTree>
    <p:extLst>
      <p:ext uri="{BB962C8B-B14F-4D97-AF65-F5344CB8AC3E}">
        <p14:creationId xmlns:p14="http://schemas.microsoft.com/office/powerpoint/2010/main" val="799584281"/>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image" Target="../media/image1.png"/><Relationship Id="rId7" Type="http://schemas.openxmlformats.org/officeDocument/2006/relationships/image" Target="http://ww2.kqed.org/science/wp-content/uploads/sites/35/2015/07/Kilobots-v3.00_00_40_26.Still006.jp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https://images.ctfassets.net/cnu0m8re1exe/4cZuEYhcHcK6kesb3sHrr7/6237a44e8aed0db30883340892989e0c/Drone_Swarm.jpg?fm=jpg&amp;fl=progressive&amp;w=660&amp;h=433&amp;fit=fill" TargetMode="Externa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5.png"/><Relationship Id="rId7"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tiff"/></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tiff"/><Relationship Id="rId4" Type="http://schemas.openxmlformats.org/officeDocument/2006/relationships/image" Target="../media/image25.emf"/></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tiff"/><Relationship Id="rId4" Type="http://schemas.openxmlformats.org/officeDocument/2006/relationships/image" Target="../media/image25.emf"/></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tiff"/><Relationship Id="rId5" Type="http://schemas.openxmlformats.org/officeDocument/2006/relationships/image" Target="../media/image26.tiff"/><Relationship Id="rId10" Type="http://schemas.openxmlformats.org/officeDocument/2006/relationships/image" Target="../media/image27.png"/><Relationship Id="rId4" Type="http://schemas.openxmlformats.org/officeDocument/2006/relationships/image" Target="../media/image25.emf"/><Relationship Id="rId9" Type="http://schemas.openxmlformats.org/officeDocument/2006/relationships/image" Target="../media/image30.tiff"/></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jpeg"/><Relationship Id="rId7"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1.jpg"/><Relationship Id="rId5" Type="http://schemas.openxmlformats.org/officeDocument/2006/relationships/image" Target="../media/image26.tiff"/><Relationship Id="rId4" Type="http://schemas.openxmlformats.org/officeDocument/2006/relationships/image" Target="../media/image25.emf"/></Relationships>
</file>

<file path=ppt/slides/_rels/slide17.xml.rels><?xml version="1.0" encoding="UTF-8" standalone="yes"?>
<Relationships xmlns="http://schemas.openxmlformats.org/package/2006/relationships"><Relationship Id="rId8" Type="http://schemas.openxmlformats.org/officeDocument/2006/relationships/image" Target="../media/image33.tif"/><Relationship Id="rId3" Type="http://schemas.openxmlformats.org/officeDocument/2006/relationships/slideLayout" Target="../slideLayouts/slideLayout1.xml"/><Relationship Id="rId7" Type="http://schemas.openxmlformats.org/officeDocument/2006/relationships/image" Target="../media/image26.tiff"/><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25.emf"/><Relationship Id="rId5" Type="http://schemas.openxmlformats.org/officeDocument/2006/relationships/image" Target="../media/image24.jpeg"/><Relationship Id="rId10" Type="http://schemas.openxmlformats.org/officeDocument/2006/relationships/image" Target="../media/image27.png"/><Relationship Id="rId4" Type="http://schemas.openxmlformats.org/officeDocument/2006/relationships/notesSlide" Target="../notesSlides/notesSlide17.xml"/><Relationship Id="rId9" Type="http://schemas.openxmlformats.org/officeDocument/2006/relationships/image" Target="../media/image34.png"/></Relationships>
</file>

<file path=ppt/slides/_rels/slide1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slideLayout" Target="../slideLayouts/slideLayout7.xml"/><Relationship Id="rId7" Type="http://schemas.openxmlformats.org/officeDocument/2006/relationships/image" Target="../media/image37.jpe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36.jpeg"/><Relationship Id="rId5" Type="http://schemas.openxmlformats.org/officeDocument/2006/relationships/image" Target="../media/image35.jpeg"/><Relationship Id="rId10" Type="http://schemas.openxmlformats.org/officeDocument/2006/relationships/image" Target="../media/image40.jpeg"/><Relationship Id="rId4" Type="http://schemas.openxmlformats.org/officeDocument/2006/relationships/notesSlide" Target="../notesSlides/notesSlide18.xml"/><Relationship Id="rId9" Type="http://schemas.openxmlformats.org/officeDocument/2006/relationships/image" Target="../media/image39.jpeg"/></Relationships>
</file>

<file path=ppt/slides/_rels/slide19.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jpeg"/><Relationship Id="rId7" Type="http://schemas.openxmlformats.org/officeDocument/2006/relationships/image" Target="../media/image45.jpe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http://ww2.kqed.org/science/wp-content/uploads/sites/35/2015/07/Kilobots-v3.00_00_40_26.Still006.jpg" TargetMode="External"/><Relationship Id="rId5" Type="http://schemas.openxmlformats.org/officeDocument/2006/relationships/image" Target="../media/image3.jpeg"/><Relationship Id="rId4" Type="http://schemas.openxmlformats.org/officeDocument/2006/relationships/image" Target="https://images.ctfassets.net/cnu0m8re1exe/4cZuEYhcHcK6kesb3sHrr7/6237a44e8aed0db30883340892989e0c/Drone_Swarm.jpg?fm=jpg&amp;fl=progressive&amp;w=660&amp;h=433&amp;fit=fil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jpeg"/><Relationship Id="rId4" Type="http://schemas.openxmlformats.org/officeDocument/2006/relationships/image" Target="../media/image48.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danieldrew.me/491h/"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https://images.ctfassets.net/cnu0m8re1exe/4cZuEYhcHcK6kesb3sHrr7/6237a44e8aed0db30883340892989e0c/Drone_Swarm.jpg?fm=jpg&amp;fl=progressive&amp;w=660&amp;h=433&amp;fit=fil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http://ww2.kqed.org/science/wp-content/uploads/sites/35/2015/07/Kilobots-v3.00_00_40_26.Still006.jp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ChangeArrowheads="1"/>
          </p:cNvSpPr>
          <p:nvPr/>
        </p:nvSpPr>
        <p:spPr bwMode="auto">
          <a:xfrm>
            <a:off x="0" y="0"/>
            <a:ext cx="12192000" cy="6858000"/>
          </a:xfrm>
          <a:prstGeom prst="rect">
            <a:avLst/>
          </a:prstGeom>
          <a:solidFill>
            <a:srgbClr val="004630"/>
          </a:solidFill>
          <a:ln w="152400">
            <a:solidFill>
              <a:srgbClr val="C0C0C0"/>
            </a:solidFill>
            <a:miter lim="800000"/>
            <a:headEnd/>
            <a:tailEnd/>
          </a:ln>
        </p:spPr>
        <p:txBody>
          <a:bodyPr wrap="none" anchor="ctr">
            <a:prstTxWarp prst="textNoShape">
              <a:avLst/>
            </a:prstTxWarp>
          </a:bodyPr>
          <a:lstStyle/>
          <a:p>
            <a:pPr algn="ctr" eaLnBrk="0" hangingPunct="0"/>
            <a:endParaRPr lang="en-US" dirty="0"/>
          </a:p>
        </p:txBody>
      </p:sp>
      <p:sp>
        <p:nvSpPr>
          <p:cNvPr id="21506" name="Line 4"/>
          <p:cNvSpPr>
            <a:spLocks noChangeShapeType="1"/>
          </p:cNvSpPr>
          <p:nvPr/>
        </p:nvSpPr>
        <p:spPr bwMode="auto">
          <a:xfrm>
            <a:off x="1600200" y="2810926"/>
            <a:ext cx="8991600" cy="0"/>
          </a:xfrm>
          <a:prstGeom prst="line">
            <a:avLst/>
          </a:prstGeom>
          <a:noFill/>
          <a:ln w="57150">
            <a:solidFill>
              <a:srgbClr val="C0C0C0"/>
            </a:solidFill>
            <a:round/>
            <a:headEnd/>
            <a:tailEnd/>
          </a:ln>
        </p:spPr>
        <p:txBody>
          <a:bodyPr wrap="none" anchor="ctr">
            <a:prstTxWarp prst="textNoShape">
              <a:avLst/>
            </a:prstTxWarp>
          </a:bodyPr>
          <a:lstStyle/>
          <a:p>
            <a:endParaRPr lang="en-US"/>
          </a:p>
        </p:txBody>
      </p:sp>
      <p:sp>
        <p:nvSpPr>
          <p:cNvPr id="21507" name="Rectangle 7"/>
          <p:cNvSpPr>
            <a:spLocks noChangeArrowheads="1"/>
          </p:cNvSpPr>
          <p:nvPr/>
        </p:nvSpPr>
        <p:spPr bwMode="auto">
          <a:xfrm>
            <a:off x="1524000" y="762000"/>
            <a:ext cx="9144000" cy="1219200"/>
          </a:xfrm>
          <a:prstGeom prst="rect">
            <a:avLst/>
          </a:prstGeom>
          <a:noFill/>
          <a:ln w="152400">
            <a:noFill/>
            <a:miter lim="800000"/>
            <a:headEnd/>
            <a:tailEnd/>
          </a:ln>
        </p:spPr>
        <p:txBody>
          <a:bodyPr wrap="none" anchor="ctr">
            <a:prstTxWarp prst="textNoShape">
              <a:avLst/>
            </a:prstTxWarp>
          </a:bodyPr>
          <a:lstStyle/>
          <a:p>
            <a:pPr algn="ctr" eaLnBrk="0" hangingPunct="0"/>
            <a:endParaRPr lang="en-US"/>
          </a:p>
        </p:txBody>
      </p:sp>
      <p:sp>
        <p:nvSpPr>
          <p:cNvPr id="21508" name="Rectangle 8"/>
          <p:cNvSpPr>
            <a:spLocks noGrp="1" noChangeArrowheads="1"/>
          </p:cNvSpPr>
          <p:nvPr>
            <p:ph type="ctrTitle"/>
          </p:nvPr>
        </p:nvSpPr>
        <p:spPr bwMode="auto">
          <a:xfrm>
            <a:off x="2209800" y="726212"/>
            <a:ext cx="7772400" cy="1798637"/>
          </a:xfrm>
          <a:prstGeom prst="rect">
            <a:avLst/>
          </a:prstGeom>
          <a:noFill/>
          <a:ln>
            <a:miter lim="800000"/>
            <a:headEnd/>
            <a:tailEnd/>
          </a:ln>
        </p:spPr>
        <p:txBody>
          <a:bodyPr vert="horz" wrap="square" lIns="91440" tIns="45720" rIns="91440" bIns="45720" numCol="1" anchor="ctr" anchorCtr="0" compatLnSpc="1">
            <a:prstTxWarp prst="textNoShape">
              <a:avLst/>
            </a:prstTxWarp>
          </a:bodyPr>
          <a:lstStyle/>
          <a:p>
            <a:pPr algn="ctr" eaLnBrk="1" hangingPunct="1"/>
            <a:r>
              <a:rPr lang="en-US" sz="3600" b="1" dirty="0">
                <a:solidFill>
                  <a:srgbClr val="FFFFFF"/>
                </a:solidFill>
              </a:rPr>
              <a:t>ECE693H, Spring 2025:</a:t>
            </a:r>
            <a:br>
              <a:rPr lang="en-US" sz="3600" b="1" dirty="0">
                <a:solidFill>
                  <a:srgbClr val="FFFFFF"/>
                </a:solidFill>
              </a:rPr>
            </a:br>
            <a:r>
              <a:rPr lang="en-US" sz="3600" b="1" dirty="0">
                <a:solidFill>
                  <a:srgbClr val="FFFFFF"/>
                </a:solidFill>
              </a:rPr>
              <a:t>Multi-robot System Design</a:t>
            </a:r>
            <a:br>
              <a:rPr lang="en-US" sz="3600" b="1" dirty="0">
                <a:solidFill>
                  <a:srgbClr val="FFFFFF"/>
                </a:solidFill>
              </a:rPr>
            </a:br>
            <a:endParaRPr lang="en-US" sz="3600" b="1" dirty="0">
              <a:solidFill>
                <a:srgbClr val="FFFFFF"/>
              </a:solidFill>
            </a:endParaRPr>
          </a:p>
        </p:txBody>
      </p:sp>
      <p:sp>
        <p:nvSpPr>
          <p:cNvPr id="21510" name="Line 5"/>
          <p:cNvSpPr>
            <a:spLocks noChangeShapeType="1"/>
          </p:cNvSpPr>
          <p:nvPr/>
        </p:nvSpPr>
        <p:spPr bwMode="auto">
          <a:xfrm>
            <a:off x="1600200" y="5262597"/>
            <a:ext cx="8991600" cy="0"/>
          </a:xfrm>
          <a:prstGeom prst="line">
            <a:avLst/>
          </a:prstGeom>
          <a:noFill/>
          <a:ln w="57150">
            <a:solidFill>
              <a:srgbClr val="C0C0C0"/>
            </a:solidFill>
            <a:round/>
            <a:headEnd/>
            <a:tailEnd/>
          </a:ln>
        </p:spPr>
        <p:txBody>
          <a:bodyPr wrap="none" anchor="ctr">
            <a:prstTxWarp prst="textNoShape">
              <a:avLst/>
            </a:prstTxWarp>
          </a:bodyPr>
          <a:lstStyle/>
          <a:p>
            <a:endParaRPr lang="en-US"/>
          </a:p>
        </p:txBody>
      </p:sp>
      <p:sp>
        <p:nvSpPr>
          <p:cNvPr id="21512" name="Rectangle 8"/>
          <p:cNvSpPr>
            <a:spLocks noChangeArrowheads="1"/>
          </p:cNvSpPr>
          <p:nvPr/>
        </p:nvSpPr>
        <p:spPr bwMode="auto">
          <a:xfrm>
            <a:off x="13192125" y="6567488"/>
            <a:ext cx="184150" cy="457200"/>
          </a:xfrm>
          <a:prstGeom prst="rect">
            <a:avLst/>
          </a:prstGeom>
          <a:noFill/>
          <a:ln w="9525">
            <a:noFill/>
            <a:miter lim="800000"/>
            <a:headEnd/>
            <a:tailEnd/>
          </a:ln>
        </p:spPr>
        <p:txBody>
          <a:bodyPr wrap="none">
            <a:prstTxWarp prst="textNoShape">
              <a:avLst/>
            </a:prstTxWarp>
            <a:spAutoFit/>
          </a:bodyPr>
          <a:lstStyle/>
          <a:p>
            <a:endParaRPr lang="en-US"/>
          </a:p>
        </p:txBody>
      </p:sp>
      <p:sp>
        <p:nvSpPr>
          <p:cNvPr id="10" name="Rectangle 8">
            <a:extLst>
              <a:ext uri="{FF2B5EF4-FFF2-40B4-BE49-F238E27FC236}">
                <a16:creationId xmlns:a16="http://schemas.microsoft.com/office/drawing/2014/main" id="{F4FBA15B-261F-2B43-B01A-B415FBF210A4}"/>
              </a:ext>
            </a:extLst>
          </p:cNvPr>
          <p:cNvSpPr txBox="1">
            <a:spLocks noChangeArrowheads="1"/>
          </p:cNvSpPr>
          <p:nvPr/>
        </p:nvSpPr>
        <p:spPr bwMode="auto">
          <a:xfrm>
            <a:off x="1603375" y="4658737"/>
            <a:ext cx="7772400" cy="1798637"/>
          </a:xfrm>
          <a:prstGeom prst="rect">
            <a:avLst/>
          </a:prstGeom>
          <a:noFill/>
          <a:ln>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a:solidFill>
                  <a:schemeClr val="bg1"/>
                </a:solidFill>
                <a:latin typeface="+mj-lt"/>
                <a:ea typeface="+mj-ea"/>
                <a:cs typeface="ＭＳ Ｐゴシック" pitchFamily="-123" charset="-128"/>
              </a:defRPr>
            </a:lvl1pPr>
            <a:lvl2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2pPr>
            <a:lvl3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3pPr>
            <a:lvl4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4pPr>
            <a:lvl5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5pPr>
            <a:lvl6pPr marL="457200" algn="l" rtl="0" fontAlgn="base">
              <a:spcBef>
                <a:spcPct val="0"/>
              </a:spcBef>
              <a:spcAft>
                <a:spcPct val="0"/>
              </a:spcAft>
              <a:defRPr sz="3200">
                <a:solidFill>
                  <a:schemeClr val="bg1"/>
                </a:solidFill>
                <a:latin typeface="Arial" charset="0"/>
                <a:ea typeface="ＭＳ Ｐゴシック" pitchFamily="1" charset="-128"/>
              </a:defRPr>
            </a:lvl6pPr>
            <a:lvl7pPr marL="914400" algn="l" rtl="0" fontAlgn="base">
              <a:spcBef>
                <a:spcPct val="0"/>
              </a:spcBef>
              <a:spcAft>
                <a:spcPct val="0"/>
              </a:spcAft>
              <a:defRPr sz="3200">
                <a:solidFill>
                  <a:schemeClr val="bg1"/>
                </a:solidFill>
                <a:latin typeface="Arial" charset="0"/>
                <a:ea typeface="ＭＳ Ｐゴシック" pitchFamily="1" charset="-128"/>
              </a:defRPr>
            </a:lvl7pPr>
            <a:lvl8pPr marL="1371600" algn="l" rtl="0" fontAlgn="base">
              <a:spcBef>
                <a:spcPct val="0"/>
              </a:spcBef>
              <a:spcAft>
                <a:spcPct val="0"/>
              </a:spcAft>
              <a:defRPr sz="3200">
                <a:solidFill>
                  <a:schemeClr val="bg1"/>
                </a:solidFill>
                <a:latin typeface="Arial" charset="0"/>
                <a:ea typeface="ＭＳ Ｐゴシック" pitchFamily="1" charset="-128"/>
              </a:defRPr>
            </a:lvl8pPr>
            <a:lvl9pPr marL="1828800" algn="l" rtl="0" fontAlgn="base">
              <a:spcBef>
                <a:spcPct val="0"/>
              </a:spcBef>
              <a:spcAft>
                <a:spcPct val="0"/>
              </a:spcAft>
              <a:defRPr sz="3200">
                <a:solidFill>
                  <a:schemeClr val="bg1"/>
                </a:solidFill>
                <a:latin typeface="Arial" charset="0"/>
                <a:ea typeface="ＭＳ Ｐゴシック" pitchFamily="1" charset="-128"/>
              </a:defRPr>
            </a:lvl9pPr>
          </a:lstStyle>
          <a:p>
            <a:pPr eaLnBrk="1" hangingPunct="1"/>
            <a:r>
              <a:rPr lang="en-US" sz="3600" b="1" kern="0" dirty="0">
                <a:solidFill>
                  <a:srgbClr val="FFFFFF"/>
                </a:solidFill>
              </a:rPr>
              <a:t>Dr. Daniel Drew</a:t>
            </a:r>
          </a:p>
        </p:txBody>
      </p:sp>
      <p:sp>
        <p:nvSpPr>
          <p:cNvPr id="3" name="Rectangle 4">
            <a:extLst>
              <a:ext uri="{FF2B5EF4-FFF2-40B4-BE49-F238E27FC236}">
                <a16:creationId xmlns:a16="http://schemas.microsoft.com/office/drawing/2014/main" id="{49BFE827-9EE4-D34F-B334-837A8846AF3C}"/>
              </a:ext>
            </a:extLst>
          </p:cNvPr>
          <p:cNvSpPr>
            <a:spLocks noChangeArrowheads="1"/>
          </p:cNvSpPr>
          <p:nvPr/>
        </p:nvSpPr>
        <p:spPr bwMode="auto">
          <a:xfrm>
            <a:off x="695739" y="3817527"/>
            <a:ext cx="2433635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Rectangle 6">
            <a:extLst>
              <a:ext uri="{FF2B5EF4-FFF2-40B4-BE49-F238E27FC236}">
                <a16:creationId xmlns:a16="http://schemas.microsoft.com/office/drawing/2014/main" id="{EAB7C601-1891-C248-9E6E-AEEC3677B311}"/>
              </a:ext>
            </a:extLst>
          </p:cNvPr>
          <p:cNvSpPr>
            <a:spLocks noChangeArrowheads="1"/>
          </p:cNvSpPr>
          <p:nvPr/>
        </p:nvSpPr>
        <p:spPr bwMode="auto">
          <a:xfrm>
            <a:off x="2978423" y="2665142"/>
            <a:ext cx="2501049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6" name="Rectangle 8">
            <a:extLst>
              <a:ext uri="{FF2B5EF4-FFF2-40B4-BE49-F238E27FC236}">
                <a16:creationId xmlns:a16="http://schemas.microsoft.com/office/drawing/2014/main" id="{AFDCB474-CE19-F540-8E2B-0EEE7FFBFD3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 name="Picture 1">
            <a:extLst>
              <a:ext uri="{FF2B5EF4-FFF2-40B4-BE49-F238E27FC236}">
                <a16:creationId xmlns:a16="http://schemas.microsoft.com/office/drawing/2014/main" id="{13ABDB46-9487-19F9-2618-7A6D407EC433}"/>
              </a:ext>
            </a:extLst>
          </p:cNvPr>
          <p:cNvPicPr>
            <a:picLocks noChangeAspect="1"/>
          </p:cNvPicPr>
          <p:nvPr/>
        </p:nvPicPr>
        <p:blipFill>
          <a:blip r:embed="rId3"/>
          <a:stretch>
            <a:fillRect/>
          </a:stretch>
        </p:blipFill>
        <p:spPr>
          <a:xfrm>
            <a:off x="8002710" y="5474277"/>
            <a:ext cx="2585915" cy="1209541"/>
          </a:xfrm>
          <a:prstGeom prst="rect">
            <a:avLst/>
          </a:prstGeom>
        </p:spPr>
      </p:pic>
      <p:sp>
        <p:nvSpPr>
          <p:cNvPr id="7" name="TextBox 6">
            <a:extLst>
              <a:ext uri="{FF2B5EF4-FFF2-40B4-BE49-F238E27FC236}">
                <a16:creationId xmlns:a16="http://schemas.microsoft.com/office/drawing/2014/main" id="{491B7D79-3C0A-A11D-26AB-C1200B271036}"/>
              </a:ext>
            </a:extLst>
          </p:cNvPr>
          <p:cNvSpPr txBox="1"/>
          <p:nvPr/>
        </p:nvSpPr>
        <p:spPr>
          <a:xfrm>
            <a:off x="3722315" y="2207262"/>
            <a:ext cx="5113057" cy="646331"/>
          </a:xfrm>
          <a:prstGeom prst="rect">
            <a:avLst/>
          </a:prstGeom>
          <a:noFill/>
        </p:spPr>
        <p:txBody>
          <a:bodyPr wrap="square">
            <a:spAutoFit/>
          </a:bodyPr>
          <a:lstStyle/>
          <a:p>
            <a:pPr algn="ctr"/>
            <a:r>
              <a:rPr lang="en-US" sz="3600" dirty="0">
                <a:solidFill>
                  <a:srgbClr val="FFFFFF"/>
                </a:solidFill>
              </a:rPr>
              <a:t>“Course Intro”</a:t>
            </a:r>
            <a:endParaRPr lang="en-US" sz="3600" dirty="0"/>
          </a:p>
        </p:txBody>
      </p:sp>
      <p:pic>
        <p:nvPicPr>
          <p:cNvPr id="4" name="Picture 1" descr="This Swarm of Search and Rescue Drones Can Explore Without Human Help |  Discover Magazine">
            <a:extLst>
              <a:ext uri="{FF2B5EF4-FFF2-40B4-BE49-F238E27FC236}">
                <a16:creationId xmlns:a16="http://schemas.microsoft.com/office/drawing/2014/main" id="{C9C1618B-547C-D87B-8E3F-7132626779DB}"/>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r="16367"/>
          <a:stretch>
            <a:fillRect/>
          </a:stretch>
        </p:blipFill>
        <p:spPr bwMode="auto">
          <a:xfrm>
            <a:off x="1600200"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5" descr="Can A Thousand Tiny Swarming Robots Outsmart Nature? | KQED">
            <a:extLst>
              <a:ext uri="{FF2B5EF4-FFF2-40B4-BE49-F238E27FC236}">
                <a16:creationId xmlns:a16="http://schemas.microsoft.com/office/drawing/2014/main" id="{88B4B8CC-A230-CBA2-9916-C760C321CDB0}"/>
              </a:ext>
            </a:extLst>
          </p:cNvPr>
          <p:cNvPicPr>
            <a:picLocks noChangeAspect="1" noChangeArrowheads="1"/>
          </p:cNvPicPr>
          <p:nvPr/>
        </p:nvPicPr>
        <p:blipFill>
          <a:blip r:embed="rId6" r:link="rId7">
            <a:extLst>
              <a:ext uri="{28A0092B-C50C-407E-A947-70E740481C1C}">
                <a14:useLocalDpi xmlns:a14="http://schemas.microsoft.com/office/drawing/2010/main" val="0"/>
              </a:ext>
            </a:extLst>
          </a:blip>
          <a:srcRect r="14803"/>
          <a:stretch>
            <a:fillRect/>
          </a:stretch>
        </p:blipFill>
        <p:spPr bwMode="auto">
          <a:xfrm>
            <a:off x="4461281"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eiko Hamann on LinkedIn: Division of Labor in Robot Swarms with Minimize  Surprise">
            <a:extLst>
              <a:ext uri="{FF2B5EF4-FFF2-40B4-BE49-F238E27FC236}">
                <a16:creationId xmlns:a16="http://schemas.microsoft.com/office/drawing/2014/main" id="{E0E2D1B6-6D8D-9657-B525-1AAC64EB841A}"/>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089" r="4275"/>
          <a:stretch/>
        </p:blipFill>
        <p:spPr bwMode="auto">
          <a:xfrm>
            <a:off x="7440071"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4" name="TextBox 3">
            <a:extLst>
              <a:ext uri="{FF2B5EF4-FFF2-40B4-BE49-F238E27FC236}">
                <a16:creationId xmlns:a16="http://schemas.microsoft.com/office/drawing/2014/main" id="{42AB0FAF-F53E-2E49-B6C7-B302F038F148}"/>
              </a:ext>
            </a:extLst>
          </p:cNvPr>
          <p:cNvSpPr txBox="1"/>
          <p:nvPr/>
        </p:nvSpPr>
        <p:spPr>
          <a:xfrm>
            <a:off x="570303" y="4406514"/>
            <a:ext cx="2342949" cy="461665"/>
          </a:xfrm>
          <a:prstGeom prst="rect">
            <a:avLst/>
          </a:prstGeom>
          <a:noFill/>
        </p:spPr>
        <p:txBody>
          <a:bodyPr wrap="none" rtlCol="0">
            <a:spAutoFit/>
          </a:bodyPr>
          <a:lstStyle/>
          <a:p>
            <a:r>
              <a:rPr lang="en-US" dirty="0"/>
              <a:t>Dr. Daniel Drew</a:t>
            </a:r>
          </a:p>
        </p:txBody>
      </p:sp>
      <p:sp>
        <p:nvSpPr>
          <p:cNvPr id="14" name="TextBox 13">
            <a:extLst>
              <a:ext uri="{FF2B5EF4-FFF2-40B4-BE49-F238E27FC236}">
                <a16:creationId xmlns:a16="http://schemas.microsoft.com/office/drawing/2014/main" id="{476B65BB-DE74-FB47-85F2-4C87C22FB8C4}"/>
              </a:ext>
            </a:extLst>
          </p:cNvPr>
          <p:cNvSpPr txBox="1"/>
          <p:nvPr/>
        </p:nvSpPr>
        <p:spPr>
          <a:xfrm>
            <a:off x="1168543" y="4805171"/>
            <a:ext cx="1146468" cy="369332"/>
          </a:xfrm>
          <a:prstGeom prst="rect">
            <a:avLst/>
          </a:prstGeom>
          <a:noFill/>
        </p:spPr>
        <p:txBody>
          <a:bodyPr wrap="none" rtlCol="0">
            <a:spAutoFit/>
          </a:bodyPr>
          <a:lstStyle/>
          <a:p>
            <a:r>
              <a:rPr lang="en-US" sz="1800" dirty="0"/>
              <a:t>Instructor</a:t>
            </a:r>
          </a:p>
        </p:txBody>
      </p:sp>
      <p:sp>
        <p:nvSpPr>
          <p:cNvPr id="18" name="TextBox 17">
            <a:extLst>
              <a:ext uri="{FF2B5EF4-FFF2-40B4-BE49-F238E27FC236}">
                <a16:creationId xmlns:a16="http://schemas.microsoft.com/office/drawing/2014/main" id="{79EFA44D-D501-8348-95D8-B96F67E7FEBE}"/>
              </a:ext>
            </a:extLst>
          </p:cNvPr>
          <p:cNvSpPr txBox="1"/>
          <p:nvPr/>
        </p:nvSpPr>
        <p:spPr>
          <a:xfrm>
            <a:off x="622849" y="5165430"/>
            <a:ext cx="2237857" cy="307777"/>
          </a:xfrm>
          <a:prstGeom prst="rect">
            <a:avLst/>
          </a:prstGeom>
          <a:noFill/>
        </p:spPr>
        <p:txBody>
          <a:bodyPr wrap="none" rtlCol="0">
            <a:spAutoFit/>
          </a:bodyPr>
          <a:lstStyle/>
          <a:p>
            <a:r>
              <a:rPr lang="en-US" sz="1400" dirty="0"/>
              <a:t>Assistant Professor, ECE </a:t>
            </a:r>
          </a:p>
        </p:txBody>
      </p:sp>
      <p:sp>
        <p:nvSpPr>
          <p:cNvPr id="22" name="Rectangle 8">
            <a:extLst>
              <a:ext uri="{FF2B5EF4-FFF2-40B4-BE49-F238E27FC236}">
                <a16:creationId xmlns:a16="http://schemas.microsoft.com/office/drawing/2014/main" id="{E266E2E2-A8FC-4A40-B29E-1F6F0C238E55}"/>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6500DAA4-AFF4-3E4B-A19F-7F9E966B6222}"/>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Instructor</a:t>
            </a:r>
          </a:p>
        </p:txBody>
      </p:sp>
      <p:pic>
        <p:nvPicPr>
          <p:cNvPr id="6" name="Picture 5" descr="A person smiling at camera&#10;&#10;Description automatically generated">
            <a:extLst>
              <a:ext uri="{FF2B5EF4-FFF2-40B4-BE49-F238E27FC236}">
                <a16:creationId xmlns:a16="http://schemas.microsoft.com/office/drawing/2014/main" id="{B187542D-9B24-BDE3-44C4-5CC4980FB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88" y="1449954"/>
            <a:ext cx="2956560" cy="2956560"/>
          </a:xfrm>
          <a:prstGeom prst="rect">
            <a:avLst/>
          </a:prstGeom>
        </p:spPr>
      </p:pic>
    </p:spTree>
    <p:extLst>
      <p:ext uri="{BB962C8B-B14F-4D97-AF65-F5344CB8AC3E}">
        <p14:creationId xmlns:p14="http://schemas.microsoft.com/office/powerpoint/2010/main" val="22839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4" name="TextBox 3">
            <a:extLst>
              <a:ext uri="{FF2B5EF4-FFF2-40B4-BE49-F238E27FC236}">
                <a16:creationId xmlns:a16="http://schemas.microsoft.com/office/drawing/2014/main" id="{42AB0FAF-F53E-2E49-B6C7-B302F038F148}"/>
              </a:ext>
            </a:extLst>
          </p:cNvPr>
          <p:cNvSpPr txBox="1"/>
          <p:nvPr/>
        </p:nvSpPr>
        <p:spPr>
          <a:xfrm>
            <a:off x="570303" y="4406514"/>
            <a:ext cx="2342949" cy="461665"/>
          </a:xfrm>
          <a:prstGeom prst="rect">
            <a:avLst/>
          </a:prstGeom>
          <a:noFill/>
        </p:spPr>
        <p:txBody>
          <a:bodyPr wrap="none" rtlCol="0">
            <a:spAutoFit/>
          </a:bodyPr>
          <a:lstStyle/>
          <a:p>
            <a:r>
              <a:rPr lang="en-US" dirty="0"/>
              <a:t>Dr. Daniel Drew</a:t>
            </a:r>
          </a:p>
        </p:txBody>
      </p:sp>
      <p:sp>
        <p:nvSpPr>
          <p:cNvPr id="14" name="TextBox 13">
            <a:extLst>
              <a:ext uri="{FF2B5EF4-FFF2-40B4-BE49-F238E27FC236}">
                <a16:creationId xmlns:a16="http://schemas.microsoft.com/office/drawing/2014/main" id="{476B65BB-DE74-FB47-85F2-4C87C22FB8C4}"/>
              </a:ext>
            </a:extLst>
          </p:cNvPr>
          <p:cNvSpPr txBox="1"/>
          <p:nvPr/>
        </p:nvSpPr>
        <p:spPr>
          <a:xfrm>
            <a:off x="1168543" y="4805171"/>
            <a:ext cx="1146468" cy="369332"/>
          </a:xfrm>
          <a:prstGeom prst="rect">
            <a:avLst/>
          </a:prstGeom>
          <a:noFill/>
        </p:spPr>
        <p:txBody>
          <a:bodyPr wrap="none" rtlCol="0">
            <a:spAutoFit/>
          </a:bodyPr>
          <a:lstStyle/>
          <a:p>
            <a:r>
              <a:rPr lang="en-US" sz="1800" dirty="0"/>
              <a:t>Instructor</a:t>
            </a:r>
          </a:p>
        </p:txBody>
      </p:sp>
      <p:sp>
        <p:nvSpPr>
          <p:cNvPr id="18" name="TextBox 17">
            <a:extLst>
              <a:ext uri="{FF2B5EF4-FFF2-40B4-BE49-F238E27FC236}">
                <a16:creationId xmlns:a16="http://schemas.microsoft.com/office/drawing/2014/main" id="{79EFA44D-D501-8348-95D8-B96F67E7FEBE}"/>
              </a:ext>
            </a:extLst>
          </p:cNvPr>
          <p:cNvSpPr txBox="1"/>
          <p:nvPr/>
        </p:nvSpPr>
        <p:spPr>
          <a:xfrm>
            <a:off x="622849" y="5165430"/>
            <a:ext cx="2237857" cy="307777"/>
          </a:xfrm>
          <a:prstGeom prst="rect">
            <a:avLst/>
          </a:prstGeom>
          <a:noFill/>
        </p:spPr>
        <p:txBody>
          <a:bodyPr wrap="none" rtlCol="0">
            <a:spAutoFit/>
          </a:bodyPr>
          <a:lstStyle/>
          <a:p>
            <a:r>
              <a:rPr lang="en-US" sz="1400" dirty="0"/>
              <a:t>Assistant Professor, ECE </a:t>
            </a:r>
          </a:p>
        </p:txBody>
      </p:sp>
      <p:sp>
        <p:nvSpPr>
          <p:cNvPr id="22" name="Rectangle 8">
            <a:extLst>
              <a:ext uri="{FF2B5EF4-FFF2-40B4-BE49-F238E27FC236}">
                <a16:creationId xmlns:a16="http://schemas.microsoft.com/office/drawing/2014/main" id="{E266E2E2-A8FC-4A40-B29E-1F6F0C238E55}"/>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6500DAA4-AFF4-3E4B-A19F-7F9E966B6222}"/>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Instructor</a:t>
            </a:r>
          </a:p>
        </p:txBody>
      </p:sp>
      <p:pic>
        <p:nvPicPr>
          <p:cNvPr id="6" name="Picture 5" descr="A person smiling at camera&#10;&#10;Description automatically generated">
            <a:extLst>
              <a:ext uri="{FF2B5EF4-FFF2-40B4-BE49-F238E27FC236}">
                <a16:creationId xmlns:a16="http://schemas.microsoft.com/office/drawing/2014/main" id="{B187542D-9B24-BDE3-44C4-5CC4980FB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88" y="1449954"/>
            <a:ext cx="2956560" cy="2956560"/>
          </a:xfrm>
          <a:prstGeom prst="rect">
            <a:avLst/>
          </a:prstGeom>
        </p:spPr>
      </p:pic>
      <p:pic>
        <p:nvPicPr>
          <p:cNvPr id="2" name="Picture 2" descr="Image result for stanford logo">
            <a:extLst>
              <a:ext uri="{FF2B5EF4-FFF2-40B4-BE49-F238E27FC236}">
                <a16:creationId xmlns:a16="http://schemas.microsoft.com/office/drawing/2014/main" id="{7FEE4CEF-700B-4CF1-A3C0-0C95795FB75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0992" y="1200150"/>
            <a:ext cx="1130418" cy="16956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University of California, Berkeley - Wikipedia">
            <a:extLst>
              <a:ext uri="{FF2B5EF4-FFF2-40B4-BE49-F238E27FC236}">
                <a16:creationId xmlns:a16="http://schemas.microsoft.com/office/drawing/2014/main" id="{26A48542-94A8-3553-8CFC-D431647942A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99123" y="1305610"/>
            <a:ext cx="1496505" cy="149650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D91616A-3A31-586B-3E1B-F3EAF9AEAB4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7619" y="1814086"/>
            <a:ext cx="1982240" cy="9431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2A28CC71-C297-AC0B-8104-9F2CACFBF9C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031870" y="1362608"/>
            <a:ext cx="1576072" cy="143976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4EE3DD2-8EDF-ADBB-14D6-01BC61E4489A}"/>
              </a:ext>
            </a:extLst>
          </p:cNvPr>
          <p:cNvSpPr txBox="1"/>
          <p:nvPr/>
        </p:nvSpPr>
        <p:spPr>
          <a:xfrm>
            <a:off x="3659968" y="2880797"/>
            <a:ext cx="1133644" cy="369332"/>
          </a:xfrm>
          <a:prstGeom prst="rect">
            <a:avLst/>
          </a:prstGeom>
          <a:noFill/>
        </p:spPr>
        <p:txBody>
          <a:bodyPr wrap="none" rtlCol="0">
            <a:spAutoFit/>
          </a:bodyPr>
          <a:lstStyle/>
          <a:p>
            <a:r>
              <a:rPr lang="en-US" sz="1800" b="1" dirty="0"/>
              <a:t>BS, MSE</a:t>
            </a:r>
          </a:p>
        </p:txBody>
      </p:sp>
      <p:sp>
        <p:nvSpPr>
          <p:cNvPr id="11" name="TextBox 10">
            <a:extLst>
              <a:ext uri="{FF2B5EF4-FFF2-40B4-BE49-F238E27FC236}">
                <a16:creationId xmlns:a16="http://schemas.microsoft.com/office/drawing/2014/main" id="{1BD6EE42-3C17-26B8-8244-20CC16FF9590}"/>
              </a:ext>
            </a:extLst>
          </p:cNvPr>
          <p:cNvSpPr txBox="1"/>
          <p:nvPr/>
        </p:nvSpPr>
        <p:spPr>
          <a:xfrm>
            <a:off x="5588059" y="2889110"/>
            <a:ext cx="1390124" cy="369332"/>
          </a:xfrm>
          <a:prstGeom prst="rect">
            <a:avLst/>
          </a:prstGeom>
          <a:noFill/>
        </p:spPr>
        <p:txBody>
          <a:bodyPr wrap="none" rtlCol="0">
            <a:spAutoFit/>
          </a:bodyPr>
          <a:lstStyle/>
          <a:p>
            <a:r>
              <a:rPr lang="en-US" sz="1800" b="1" dirty="0"/>
              <a:t>PhD, EECS</a:t>
            </a:r>
          </a:p>
        </p:txBody>
      </p:sp>
      <p:sp>
        <p:nvSpPr>
          <p:cNvPr id="12" name="TextBox 11">
            <a:extLst>
              <a:ext uri="{FF2B5EF4-FFF2-40B4-BE49-F238E27FC236}">
                <a16:creationId xmlns:a16="http://schemas.microsoft.com/office/drawing/2014/main" id="{D3FCB249-D1BE-CB7B-3CA0-FE8708E5B30E}"/>
              </a:ext>
            </a:extLst>
          </p:cNvPr>
          <p:cNvSpPr txBox="1"/>
          <p:nvPr/>
        </p:nvSpPr>
        <p:spPr>
          <a:xfrm>
            <a:off x="7765761" y="2889110"/>
            <a:ext cx="1569660" cy="369332"/>
          </a:xfrm>
          <a:prstGeom prst="rect">
            <a:avLst/>
          </a:prstGeom>
          <a:noFill/>
        </p:spPr>
        <p:txBody>
          <a:bodyPr wrap="none" rtlCol="0">
            <a:spAutoFit/>
          </a:bodyPr>
          <a:lstStyle/>
          <a:p>
            <a:r>
              <a:rPr lang="en-US" sz="1800" b="1" dirty="0"/>
              <a:t>Postdoc, ME</a:t>
            </a:r>
          </a:p>
        </p:txBody>
      </p:sp>
      <p:sp>
        <p:nvSpPr>
          <p:cNvPr id="13" name="TextBox 12">
            <a:extLst>
              <a:ext uri="{FF2B5EF4-FFF2-40B4-BE49-F238E27FC236}">
                <a16:creationId xmlns:a16="http://schemas.microsoft.com/office/drawing/2014/main" id="{B8B2B4E5-3DAB-ACAD-AA7C-34E03565578D}"/>
              </a:ext>
            </a:extLst>
          </p:cNvPr>
          <p:cNvSpPr txBox="1"/>
          <p:nvPr/>
        </p:nvSpPr>
        <p:spPr>
          <a:xfrm>
            <a:off x="3257579" y="3300573"/>
            <a:ext cx="1816523" cy="307777"/>
          </a:xfrm>
          <a:prstGeom prst="rect">
            <a:avLst/>
          </a:prstGeom>
          <a:noFill/>
        </p:spPr>
        <p:txBody>
          <a:bodyPr wrap="none" rtlCol="0">
            <a:spAutoFit/>
          </a:bodyPr>
          <a:lstStyle/>
          <a:p>
            <a:r>
              <a:rPr lang="en-US" sz="1400" b="1" dirty="0"/>
              <a:t>Small-scale railgun</a:t>
            </a:r>
          </a:p>
        </p:txBody>
      </p:sp>
      <p:sp>
        <p:nvSpPr>
          <p:cNvPr id="15" name="TextBox 14">
            <a:extLst>
              <a:ext uri="{FF2B5EF4-FFF2-40B4-BE49-F238E27FC236}">
                <a16:creationId xmlns:a16="http://schemas.microsoft.com/office/drawing/2014/main" id="{99E2376E-D53B-2206-F2C7-47C19C29C48B}"/>
              </a:ext>
            </a:extLst>
          </p:cNvPr>
          <p:cNvSpPr txBox="1"/>
          <p:nvPr/>
        </p:nvSpPr>
        <p:spPr>
          <a:xfrm>
            <a:off x="3257576" y="3575978"/>
            <a:ext cx="1576072" cy="307777"/>
          </a:xfrm>
          <a:prstGeom prst="rect">
            <a:avLst/>
          </a:prstGeom>
          <a:noFill/>
        </p:spPr>
        <p:txBody>
          <a:bodyPr wrap="none" rtlCol="0">
            <a:spAutoFit/>
          </a:bodyPr>
          <a:lstStyle/>
          <a:p>
            <a:r>
              <a:rPr lang="en-US" sz="1400" b="1" dirty="0"/>
              <a:t>Nanoelectronics</a:t>
            </a:r>
          </a:p>
        </p:txBody>
      </p:sp>
      <p:sp>
        <p:nvSpPr>
          <p:cNvPr id="16" name="TextBox 15">
            <a:extLst>
              <a:ext uri="{FF2B5EF4-FFF2-40B4-BE49-F238E27FC236}">
                <a16:creationId xmlns:a16="http://schemas.microsoft.com/office/drawing/2014/main" id="{B9DD51B6-67A8-7F72-393C-2AECCC451D56}"/>
              </a:ext>
            </a:extLst>
          </p:cNvPr>
          <p:cNvSpPr txBox="1"/>
          <p:nvPr/>
        </p:nvSpPr>
        <p:spPr>
          <a:xfrm>
            <a:off x="5234927" y="3300573"/>
            <a:ext cx="1700594" cy="307777"/>
          </a:xfrm>
          <a:prstGeom prst="rect">
            <a:avLst/>
          </a:prstGeom>
          <a:noFill/>
        </p:spPr>
        <p:txBody>
          <a:bodyPr wrap="none" rtlCol="0">
            <a:spAutoFit/>
          </a:bodyPr>
          <a:lstStyle/>
          <a:p>
            <a:r>
              <a:rPr lang="en-US" sz="1400" b="1" dirty="0"/>
              <a:t>Prototyping Tools</a:t>
            </a:r>
          </a:p>
        </p:txBody>
      </p:sp>
      <p:sp>
        <p:nvSpPr>
          <p:cNvPr id="17" name="TextBox 16">
            <a:extLst>
              <a:ext uri="{FF2B5EF4-FFF2-40B4-BE49-F238E27FC236}">
                <a16:creationId xmlns:a16="http://schemas.microsoft.com/office/drawing/2014/main" id="{31EDCA57-2DC8-E243-7B48-64A600D2A727}"/>
              </a:ext>
            </a:extLst>
          </p:cNvPr>
          <p:cNvSpPr txBox="1"/>
          <p:nvPr/>
        </p:nvSpPr>
        <p:spPr>
          <a:xfrm>
            <a:off x="5228881" y="3575978"/>
            <a:ext cx="2161169" cy="307777"/>
          </a:xfrm>
          <a:prstGeom prst="rect">
            <a:avLst/>
          </a:prstGeom>
          <a:noFill/>
        </p:spPr>
        <p:txBody>
          <a:bodyPr wrap="none" rtlCol="0">
            <a:spAutoFit/>
          </a:bodyPr>
          <a:lstStyle/>
          <a:p>
            <a:r>
              <a:rPr lang="en-US" sz="1400" b="1" dirty="0"/>
              <a:t>Insect-scale Millirobots</a:t>
            </a:r>
          </a:p>
        </p:txBody>
      </p:sp>
      <p:sp>
        <p:nvSpPr>
          <p:cNvPr id="19" name="TextBox 18">
            <a:extLst>
              <a:ext uri="{FF2B5EF4-FFF2-40B4-BE49-F238E27FC236}">
                <a16:creationId xmlns:a16="http://schemas.microsoft.com/office/drawing/2014/main" id="{03446CBB-AD3F-9A09-C624-7F9D868BEDD3}"/>
              </a:ext>
            </a:extLst>
          </p:cNvPr>
          <p:cNvSpPr txBox="1"/>
          <p:nvPr/>
        </p:nvSpPr>
        <p:spPr>
          <a:xfrm>
            <a:off x="7440325" y="3300573"/>
            <a:ext cx="2383986" cy="307777"/>
          </a:xfrm>
          <a:prstGeom prst="rect">
            <a:avLst/>
          </a:prstGeom>
          <a:noFill/>
        </p:spPr>
        <p:txBody>
          <a:bodyPr wrap="none" rtlCol="0">
            <a:spAutoFit/>
          </a:bodyPr>
          <a:lstStyle/>
          <a:p>
            <a:r>
              <a:rPr lang="en-US" sz="1400" b="1" dirty="0"/>
              <a:t>Human-Swarm Interaction</a:t>
            </a:r>
          </a:p>
        </p:txBody>
      </p:sp>
      <p:sp>
        <p:nvSpPr>
          <p:cNvPr id="20" name="Rectangle 19">
            <a:extLst>
              <a:ext uri="{FF2B5EF4-FFF2-40B4-BE49-F238E27FC236}">
                <a16:creationId xmlns:a16="http://schemas.microsoft.com/office/drawing/2014/main" id="{832632E7-F451-4AC9-8AAC-41EF47F77FE1}"/>
              </a:ext>
            </a:extLst>
          </p:cNvPr>
          <p:cNvSpPr/>
          <p:nvPr/>
        </p:nvSpPr>
        <p:spPr>
          <a:xfrm>
            <a:off x="7434554" y="3575978"/>
            <a:ext cx="1197764" cy="307777"/>
          </a:xfrm>
          <a:prstGeom prst="rect">
            <a:avLst/>
          </a:prstGeom>
        </p:spPr>
        <p:txBody>
          <a:bodyPr wrap="none">
            <a:spAutoFit/>
          </a:bodyPr>
          <a:lstStyle/>
          <a:p>
            <a:r>
              <a:rPr lang="en-US" sz="1400" b="1" dirty="0"/>
              <a:t>Soft Robots</a:t>
            </a:r>
          </a:p>
        </p:txBody>
      </p:sp>
      <p:sp>
        <p:nvSpPr>
          <p:cNvPr id="21" name="TextBox 20">
            <a:extLst>
              <a:ext uri="{FF2B5EF4-FFF2-40B4-BE49-F238E27FC236}">
                <a16:creationId xmlns:a16="http://schemas.microsoft.com/office/drawing/2014/main" id="{3DA6E51B-1350-2574-D609-344EBF04AA8B}"/>
              </a:ext>
            </a:extLst>
          </p:cNvPr>
          <p:cNvSpPr txBox="1"/>
          <p:nvPr/>
        </p:nvSpPr>
        <p:spPr>
          <a:xfrm>
            <a:off x="9640600" y="2880797"/>
            <a:ext cx="2480231" cy="369332"/>
          </a:xfrm>
          <a:prstGeom prst="rect">
            <a:avLst/>
          </a:prstGeom>
          <a:noFill/>
        </p:spPr>
        <p:txBody>
          <a:bodyPr wrap="none" rtlCol="0">
            <a:spAutoFit/>
          </a:bodyPr>
          <a:lstStyle/>
          <a:p>
            <a:r>
              <a:rPr lang="en-US" sz="1800" b="1" dirty="0"/>
              <a:t>Asst. Professor, ECE</a:t>
            </a:r>
          </a:p>
        </p:txBody>
      </p:sp>
      <p:grpSp>
        <p:nvGrpSpPr>
          <p:cNvPr id="27" name="Group 26">
            <a:extLst>
              <a:ext uri="{FF2B5EF4-FFF2-40B4-BE49-F238E27FC236}">
                <a16:creationId xmlns:a16="http://schemas.microsoft.com/office/drawing/2014/main" id="{EEFF6F64-3BE0-E93E-B46F-12F91AD52599}"/>
              </a:ext>
            </a:extLst>
          </p:cNvPr>
          <p:cNvGrpSpPr/>
          <p:nvPr/>
        </p:nvGrpSpPr>
        <p:grpSpPr>
          <a:xfrm>
            <a:off x="5791716" y="4058351"/>
            <a:ext cx="2480231" cy="2627791"/>
            <a:chOff x="5791716" y="4058351"/>
            <a:chExt cx="2480231" cy="2627791"/>
          </a:xfrm>
        </p:grpSpPr>
        <p:pic>
          <p:nvPicPr>
            <p:cNvPr id="1026" name="Picture 2" descr="Hawaii Rainbow Warriors and Rainbow Wahine - Wikipedia">
              <a:extLst>
                <a:ext uri="{FF2B5EF4-FFF2-40B4-BE49-F238E27FC236}">
                  <a16:creationId xmlns:a16="http://schemas.microsoft.com/office/drawing/2014/main" id="{B321139A-A298-A049-E87E-4A04AFFE14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58479" y="4657618"/>
              <a:ext cx="2074297" cy="1567783"/>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4011D6AD-AD44-8FF6-6C91-3C04D6B8C0AB}"/>
                </a:ext>
              </a:extLst>
            </p:cNvPr>
            <p:cNvSpPr txBox="1"/>
            <p:nvPr/>
          </p:nvSpPr>
          <p:spPr>
            <a:xfrm>
              <a:off x="6150124" y="4058351"/>
              <a:ext cx="1638590" cy="461665"/>
            </a:xfrm>
            <a:prstGeom prst="rect">
              <a:avLst/>
            </a:prstGeom>
            <a:noFill/>
          </p:spPr>
          <p:txBody>
            <a:bodyPr wrap="none" rtlCol="0">
              <a:spAutoFit/>
            </a:bodyPr>
            <a:lstStyle/>
            <a:p>
              <a:r>
                <a:rPr lang="en-US" b="1" dirty="0"/>
                <a:t>Aug. 2024</a:t>
              </a:r>
            </a:p>
          </p:txBody>
        </p:sp>
        <p:sp>
          <p:nvSpPr>
            <p:cNvPr id="25" name="Rectangle 24">
              <a:extLst>
                <a:ext uri="{FF2B5EF4-FFF2-40B4-BE49-F238E27FC236}">
                  <a16:creationId xmlns:a16="http://schemas.microsoft.com/office/drawing/2014/main" id="{57DF98B3-1F9B-1BF8-AF24-2D3174DBDDFA}"/>
                </a:ext>
              </a:extLst>
            </p:cNvPr>
            <p:cNvSpPr/>
            <p:nvPr/>
          </p:nvSpPr>
          <p:spPr bwMode="auto">
            <a:xfrm>
              <a:off x="5980665" y="4520016"/>
              <a:ext cx="2036618" cy="1759853"/>
            </a:xfrm>
            <a:prstGeom prst="rect">
              <a:avLst/>
            </a:prstGeom>
            <a:noFill/>
            <a:ln w="25400" cap="flat" cmpd="sng" algn="ctr">
              <a:solidFill>
                <a:schemeClr val="tx1"/>
              </a:solidFill>
              <a:prstDash val="sysDot"/>
              <a:round/>
              <a:headEnd type="none" w="med" len="med"/>
              <a:tailEnd type="stealth" w="lg" len="lg"/>
            </a:ln>
            <a:effectLst/>
          </p:spPr>
          <p:txBody>
            <a:bodyPr vert="horz" wrap="square" lIns="91440" tIns="45720" rIns="91440" bIns="45720" numCol="1" rtlCol="0" anchor="t" anchorCtr="0" compatLnSpc="1">
              <a:prstTxWarp prst="textNoShape">
                <a:avLst/>
              </a:prstTxWarp>
            </a:bodyPr>
            <a:lstStyle/>
            <a:p>
              <a:pPr eaLnBrk="0" hangingPunct="0"/>
              <a:endParaRPr lang="en-US">
                <a:latin typeface="Arial" charset="0"/>
                <a:ea typeface="ＭＳ Ｐゴシック" pitchFamily="1" charset="-128"/>
              </a:endParaRPr>
            </a:p>
          </p:txBody>
        </p:sp>
        <p:sp>
          <p:nvSpPr>
            <p:cNvPr id="26" name="TextBox 25">
              <a:extLst>
                <a:ext uri="{FF2B5EF4-FFF2-40B4-BE49-F238E27FC236}">
                  <a16:creationId xmlns:a16="http://schemas.microsoft.com/office/drawing/2014/main" id="{3CA11998-6DAB-6C6A-5B9D-38D8F3A0FBB6}"/>
                </a:ext>
              </a:extLst>
            </p:cNvPr>
            <p:cNvSpPr txBox="1"/>
            <p:nvPr/>
          </p:nvSpPr>
          <p:spPr>
            <a:xfrm>
              <a:off x="5791716" y="6316810"/>
              <a:ext cx="2480231" cy="369332"/>
            </a:xfrm>
            <a:prstGeom prst="rect">
              <a:avLst/>
            </a:prstGeom>
            <a:noFill/>
          </p:spPr>
          <p:txBody>
            <a:bodyPr wrap="none" rtlCol="0">
              <a:spAutoFit/>
            </a:bodyPr>
            <a:lstStyle/>
            <a:p>
              <a:r>
                <a:rPr lang="en-US" sz="1800" b="1" dirty="0"/>
                <a:t>Asst. Professor, ECE</a:t>
              </a:r>
            </a:p>
          </p:txBody>
        </p:sp>
      </p:grpSp>
    </p:spTree>
    <p:extLst>
      <p:ext uri="{BB962C8B-B14F-4D97-AF65-F5344CB8AC3E}">
        <p14:creationId xmlns:p14="http://schemas.microsoft.com/office/powerpoint/2010/main" val="2123714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a:extLst>
              <a:ext uri="{FF2B5EF4-FFF2-40B4-BE49-F238E27FC236}">
                <a16:creationId xmlns:a16="http://schemas.microsoft.com/office/drawing/2014/main" id="{E891DBCA-8DC4-3A43-B4E2-2787AB198D53}"/>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25" name="Rectangle 8">
            <a:extLst>
              <a:ext uri="{FF2B5EF4-FFF2-40B4-BE49-F238E27FC236}">
                <a16:creationId xmlns:a16="http://schemas.microsoft.com/office/drawing/2014/main" id="{F48081A7-B85D-6C42-85CD-B5DBF3590991}"/>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6" name="Rectangle 2">
            <a:extLst>
              <a:ext uri="{FF2B5EF4-FFF2-40B4-BE49-F238E27FC236}">
                <a16:creationId xmlns:a16="http://schemas.microsoft.com/office/drawing/2014/main" id="{3A676E80-3570-A64E-9EB8-F318AB909804}"/>
              </a:ext>
            </a:extLst>
          </p:cNvPr>
          <p:cNvSpPr>
            <a:spLocks noChangeArrowheads="1"/>
          </p:cNvSpPr>
          <p:nvPr/>
        </p:nvSpPr>
        <p:spPr bwMode="auto">
          <a:xfrm>
            <a:off x="0" y="514350"/>
            <a:ext cx="10108096"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Dr. Daniel Drew – Assorted Research Projects</a:t>
            </a:r>
          </a:p>
        </p:txBody>
      </p:sp>
      <p:pic>
        <p:nvPicPr>
          <p:cNvPr id="4" name="Picture 3" descr="A picture containing text, person, indoor, worktable&#10;&#10;Description automatically generated">
            <a:extLst>
              <a:ext uri="{FF2B5EF4-FFF2-40B4-BE49-F238E27FC236}">
                <a16:creationId xmlns:a16="http://schemas.microsoft.com/office/drawing/2014/main" id="{2139320A-332B-664F-899B-039608285B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57244" y="4504033"/>
            <a:ext cx="2874994" cy="1916662"/>
          </a:xfrm>
          <a:prstGeom prst="rect">
            <a:avLst/>
          </a:prstGeom>
        </p:spPr>
      </p:pic>
      <p:pic>
        <p:nvPicPr>
          <p:cNvPr id="6" name="Picture 5" descr="A picture containing text, coin&#10;&#10;Description automatically generated">
            <a:extLst>
              <a:ext uri="{FF2B5EF4-FFF2-40B4-BE49-F238E27FC236}">
                <a16:creationId xmlns:a16="http://schemas.microsoft.com/office/drawing/2014/main" id="{78A909CE-175A-844B-B8BB-2CDC0363E1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1221" y="1716541"/>
            <a:ext cx="2166151" cy="1706158"/>
          </a:xfrm>
          <a:prstGeom prst="rect">
            <a:avLst/>
          </a:prstGeom>
        </p:spPr>
      </p:pic>
      <p:pic>
        <p:nvPicPr>
          <p:cNvPr id="8" name="Picture 7" descr="A picture containing diagram&#10;&#10;Description automatically generated">
            <a:extLst>
              <a:ext uri="{FF2B5EF4-FFF2-40B4-BE49-F238E27FC236}">
                <a16:creationId xmlns:a16="http://schemas.microsoft.com/office/drawing/2014/main" id="{D4532643-39B2-5A49-82BB-5CB76B2B0C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394" y="1664051"/>
            <a:ext cx="2318434" cy="2679748"/>
          </a:xfrm>
          <a:prstGeom prst="rect">
            <a:avLst/>
          </a:prstGeom>
        </p:spPr>
      </p:pic>
      <p:pic>
        <p:nvPicPr>
          <p:cNvPr id="10" name="Picture 9" descr="A model of a house&#10;&#10;Description automatically generated with medium confidence">
            <a:extLst>
              <a:ext uri="{FF2B5EF4-FFF2-40B4-BE49-F238E27FC236}">
                <a16:creationId xmlns:a16="http://schemas.microsoft.com/office/drawing/2014/main" id="{F9EADDFE-3EAB-FE4F-814B-473BB009C1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4988" y="4616641"/>
            <a:ext cx="1543307" cy="1800525"/>
          </a:xfrm>
          <a:prstGeom prst="rect">
            <a:avLst/>
          </a:prstGeom>
        </p:spPr>
      </p:pic>
      <p:pic>
        <p:nvPicPr>
          <p:cNvPr id="12" name="Picture 11" descr="A group of people standing next to a machine&#10;&#10;Description automatically generated with medium confidence">
            <a:extLst>
              <a:ext uri="{FF2B5EF4-FFF2-40B4-BE49-F238E27FC236}">
                <a16:creationId xmlns:a16="http://schemas.microsoft.com/office/drawing/2014/main" id="{2E476A53-60BF-4B48-9261-DDF13F26817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847685" y="4559172"/>
            <a:ext cx="3009327" cy="1784478"/>
          </a:xfrm>
          <a:prstGeom prst="rect">
            <a:avLst/>
          </a:prstGeom>
        </p:spPr>
      </p:pic>
      <p:pic>
        <p:nvPicPr>
          <p:cNvPr id="16" name="Picture 15">
            <a:extLst>
              <a:ext uri="{FF2B5EF4-FFF2-40B4-BE49-F238E27FC236}">
                <a16:creationId xmlns:a16="http://schemas.microsoft.com/office/drawing/2014/main" id="{08A3563C-FF8C-A845-AEF5-EF654997F7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68106" y="1632248"/>
            <a:ext cx="1784478" cy="1784478"/>
          </a:xfrm>
          <a:prstGeom prst="rect">
            <a:avLst/>
          </a:prstGeom>
        </p:spPr>
      </p:pic>
      <p:grpSp>
        <p:nvGrpSpPr>
          <p:cNvPr id="22" name="Group 21">
            <a:extLst>
              <a:ext uri="{FF2B5EF4-FFF2-40B4-BE49-F238E27FC236}">
                <a16:creationId xmlns:a16="http://schemas.microsoft.com/office/drawing/2014/main" id="{8B71C18A-5CA9-2949-8941-A5FCAFE4FE47}"/>
              </a:ext>
            </a:extLst>
          </p:cNvPr>
          <p:cNvGrpSpPr/>
          <p:nvPr/>
        </p:nvGrpSpPr>
        <p:grpSpPr>
          <a:xfrm>
            <a:off x="8617509" y="1674191"/>
            <a:ext cx="2533054" cy="2441619"/>
            <a:chOff x="6665477" y="1525526"/>
            <a:chExt cx="5295804" cy="5104643"/>
          </a:xfrm>
        </p:grpSpPr>
        <p:pic>
          <p:nvPicPr>
            <p:cNvPr id="24" name="Picture 23">
              <a:extLst>
                <a:ext uri="{FF2B5EF4-FFF2-40B4-BE49-F238E27FC236}">
                  <a16:creationId xmlns:a16="http://schemas.microsoft.com/office/drawing/2014/main" id="{9EA47CA0-8955-1D47-83EE-172C73276F92}"/>
                </a:ext>
              </a:extLst>
            </p:cNvPr>
            <p:cNvPicPr>
              <a:picLocks noChangeAspect="1"/>
            </p:cNvPicPr>
            <p:nvPr/>
          </p:nvPicPr>
          <p:blipFill>
            <a:blip r:embed="rId9"/>
            <a:stretch>
              <a:fillRect/>
            </a:stretch>
          </p:blipFill>
          <p:spPr>
            <a:xfrm>
              <a:off x="6665477" y="2149659"/>
              <a:ext cx="5295804" cy="4480510"/>
            </a:xfrm>
            <a:prstGeom prst="rect">
              <a:avLst/>
            </a:prstGeom>
          </p:spPr>
        </p:pic>
        <p:pic>
          <p:nvPicPr>
            <p:cNvPr id="27" name="Picture 26">
              <a:extLst>
                <a:ext uri="{FF2B5EF4-FFF2-40B4-BE49-F238E27FC236}">
                  <a16:creationId xmlns:a16="http://schemas.microsoft.com/office/drawing/2014/main" id="{D7D81DDF-813C-D94F-AB94-8ED5F1782D2E}"/>
                </a:ext>
              </a:extLst>
            </p:cNvPr>
            <p:cNvPicPr/>
            <p:nvPr/>
          </p:nvPicPr>
          <p:blipFill rotWithShape="1">
            <a:blip r:embed="rId10" cstate="print">
              <a:extLst>
                <a:ext uri="{28A0092B-C50C-407E-A947-70E740481C1C}">
                  <a14:useLocalDpi xmlns:a14="http://schemas.microsoft.com/office/drawing/2010/main" val="0"/>
                </a:ext>
              </a:extLst>
            </a:blip>
            <a:srcRect t="8070" b="27700"/>
            <a:stretch/>
          </p:blipFill>
          <p:spPr bwMode="auto">
            <a:xfrm>
              <a:off x="7383125" y="1525526"/>
              <a:ext cx="3860507" cy="1082209"/>
            </a:xfrm>
            <a:prstGeom prst="rect">
              <a:avLst/>
            </a:prstGeom>
            <a:noFill/>
          </p:spPr>
        </p:pic>
      </p:grpSp>
      <p:pic>
        <p:nvPicPr>
          <p:cNvPr id="29" name="Picture 28">
            <a:extLst>
              <a:ext uri="{FF2B5EF4-FFF2-40B4-BE49-F238E27FC236}">
                <a16:creationId xmlns:a16="http://schemas.microsoft.com/office/drawing/2014/main" id="{05C96A93-4F95-144F-B776-1D6F1FB7F5B3}"/>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r="50243"/>
          <a:stretch/>
        </p:blipFill>
        <p:spPr>
          <a:xfrm>
            <a:off x="5497089" y="3987537"/>
            <a:ext cx="3165029" cy="2394120"/>
          </a:xfrm>
          <a:prstGeom prst="rect">
            <a:avLst/>
          </a:prstGeom>
        </p:spPr>
      </p:pic>
      <p:sp>
        <p:nvSpPr>
          <p:cNvPr id="30" name="TextBox 29">
            <a:extLst>
              <a:ext uri="{FF2B5EF4-FFF2-40B4-BE49-F238E27FC236}">
                <a16:creationId xmlns:a16="http://schemas.microsoft.com/office/drawing/2014/main" id="{E6EBCF5B-57B3-CE45-9BBC-983132420196}"/>
              </a:ext>
            </a:extLst>
          </p:cNvPr>
          <p:cNvSpPr txBox="1"/>
          <p:nvPr/>
        </p:nvSpPr>
        <p:spPr>
          <a:xfrm>
            <a:off x="875132" y="1226746"/>
            <a:ext cx="1620958" cy="461665"/>
          </a:xfrm>
          <a:prstGeom prst="rect">
            <a:avLst/>
          </a:prstGeom>
          <a:noFill/>
        </p:spPr>
        <p:txBody>
          <a:bodyPr wrap="none" rtlCol="0">
            <a:spAutoFit/>
          </a:bodyPr>
          <a:lstStyle/>
          <a:p>
            <a:pPr algn="ctr"/>
            <a:r>
              <a:rPr lang="en-US" b="1" dirty="0" err="1"/>
              <a:t>milliflyers</a:t>
            </a:r>
            <a:endParaRPr lang="en-US" b="1" dirty="0"/>
          </a:p>
        </p:txBody>
      </p:sp>
      <p:sp>
        <p:nvSpPr>
          <p:cNvPr id="31" name="TextBox 30">
            <a:extLst>
              <a:ext uri="{FF2B5EF4-FFF2-40B4-BE49-F238E27FC236}">
                <a16:creationId xmlns:a16="http://schemas.microsoft.com/office/drawing/2014/main" id="{57121468-0353-4147-B38C-155B6AD2CFAD}"/>
              </a:ext>
            </a:extLst>
          </p:cNvPr>
          <p:cNvSpPr txBox="1"/>
          <p:nvPr/>
        </p:nvSpPr>
        <p:spPr>
          <a:xfrm>
            <a:off x="3960082" y="1226746"/>
            <a:ext cx="954108" cy="461665"/>
          </a:xfrm>
          <a:prstGeom prst="rect">
            <a:avLst/>
          </a:prstGeom>
          <a:noFill/>
        </p:spPr>
        <p:txBody>
          <a:bodyPr wrap="none" rtlCol="0">
            <a:spAutoFit/>
          </a:bodyPr>
          <a:lstStyle/>
          <a:p>
            <a:pPr algn="ctr"/>
            <a:r>
              <a:rPr lang="en-US" b="1" dirty="0" err="1"/>
              <a:t>wsns</a:t>
            </a:r>
            <a:endParaRPr lang="en-US" b="1" dirty="0"/>
          </a:p>
        </p:txBody>
      </p:sp>
      <p:sp>
        <p:nvSpPr>
          <p:cNvPr id="32" name="TextBox 31">
            <a:extLst>
              <a:ext uri="{FF2B5EF4-FFF2-40B4-BE49-F238E27FC236}">
                <a16:creationId xmlns:a16="http://schemas.microsoft.com/office/drawing/2014/main" id="{4B8F7DBF-16AB-474B-B4FF-3B80C706616B}"/>
              </a:ext>
            </a:extLst>
          </p:cNvPr>
          <p:cNvSpPr txBox="1"/>
          <p:nvPr/>
        </p:nvSpPr>
        <p:spPr>
          <a:xfrm>
            <a:off x="6210702" y="1226746"/>
            <a:ext cx="1808508" cy="461665"/>
          </a:xfrm>
          <a:prstGeom prst="rect">
            <a:avLst/>
          </a:prstGeom>
          <a:noFill/>
        </p:spPr>
        <p:txBody>
          <a:bodyPr wrap="none" rtlCol="0">
            <a:spAutoFit/>
          </a:bodyPr>
          <a:lstStyle/>
          <a:p>
            <a:pPr algn="ctr"/>
            <a:r>
              <a:rPr lang="en-US" b="1" dirty="0"/>
              <a:t>quadrotors</a:t>
            </a:r>
          </a:p>
        </p:txBody>
      </p:sp>
      <p:sp>
        <p:nvSpPr>
          <p:cNvPr id="33" name="TextBox 32">
            <a:extLst>
              <a:ext uri="{FF2B5EF4-FFF2-40B4-BE49-F238E27FC236}">
                <a16:creationId xmlns:a16="http://schemas.microsoft.com/office/drawing/2014/main" id="{8EFE37F2-184A-3E42-95DC-546825261435}"/>
              </a:ext>
            </a:extLst>
          </p:cNvPr>
          <p:cNvSpPr txBox="1"/>
          <p:nvPr/>
        </p:nvSpPr>
        <p:spPr>
          <a:xfrm>
            <a:off x="8894021" y="1226746"/>
            <a:ext cx="1980029" cy="461665"/>
          </a:xfrm>
          <a:prstGeom prst="rect">
            <a:avLst/>
          </a:prstGeom>
          <a:noFill/>
        </p:spPr>
        <p:txBody>
          <a:bodyPr wrap="none" rtlCol="0">
            <a:spAutoFit/>
          </a:bodyPr>
          <a:lstStyle/>
          <a:p>
            <a:pPr algn="ctr"/>
            <a:r>
              <a:rPr lang="en-US" b="1" dirty="0"/>
              <a:t>biomimetics</a:t>
            </a:r>
          </a:p>
        </p:txBody>
      </p:sp>
      <p:sp>
        <p:nvSpPr>
          <p:cNvPr id="34" name="TextBox 33">
            <a:extLst>
              <a:ext uri="{FF2B5EF4-FFF2-40B4-BE49-F238E27FC236}">
                <a16:creationId xmlns:a16="http://schemas.microsoft.com/office/drawing/2014/main" id="{A21D720F-DAC9-F242-8DA9-7C79E4DAA2BC}"/>
              </a:ext>
            </a:extLst>
          </p:cNvPr>
          <p:cNvSpPr txBox="1"/>
          <p:nvPr/>
        </p:nvSpPr>
        <p:spPr>
          <a:xfrm>
            <a:off x="9412197" y="6343650"/>
            <a:ext cx="2029723" cy="461665"/>
          </a:xfrm>
          <a:prstGeom prst="rect">
            <a:avLst/>
          </a:prstGeom>
          <a:noFill/>
        </p:spPr>
        <p:txBody>
          <a:bodyPr wrap="none" rtlCol="0">
            <a:spAutoFit/>
          </a:bodyPr>
          <a:lstStyle/>
          <a:p>
            <a:pPr algn="ctr"/>
            <a:r>
              <a:rPr lang="en-US" b="1" dirty="0"/>
              <a:t>design tools</a:t>
            </a:r>
          </a:p>
        </p:txBody>
      </p:sp>
      <p:sp>
        <p:nvSpPr>
          <p:cNvPr id="35" name="TextBox 34">
            <a:extLst>
              <a:ext uri="{FF2B5EF4-FFF2-40B4-BE49-F238E27FC236}">
                <a16:creationId xmlns:a16="http://schemas.microsoft.com/office/drawing/2014/main" id="{C21CA530-AC0E-454B-92CB-A308304CDDDD}"/>
              </a:ext>
            </a:extLst>
          </p:cNvPr>
          <p:cNvSpPr txBox="1"/>
          <p:nvPr/>
        </p:nvSpPr>
        <p:spPr>
          <a:xfrm>
            <a:off x="5882317" y="6366791"/>
            <a:ext cx="2597186" cy="461665"/>
          </a:xfrm>
          <a:prstGeom prst="rect">
            <a:avLst/>
          </a:prstGeom>
          <a:noFill/>
        </p:spPr>
        <p:txBody>
          <a:bodyPr wrap="none" rtlCol="0">
            <a:spAutoFit/>
          </a:bodyPr>
          <a:lstStyle/>
          <a:p>
            <a:pPr algn="ctr"/>
            <a:r>
              <a:rPr lang="en-US" b="1" dirty="0"/>
              <a:t>control systems</a:t>
            </a:r>
          </a:p>
        </p:txBody>
      </p:sp>
      <p:sp>
        <p:nvSpPr>
          <p:cNvPr id="36" name="TextBox 35">
            <a:extLst>
              <a:ext uri="{FF2B5EF4-FFF2-40B4-BE49-F238E27FC236}">
                <a16:creationId xmlns:a16="http://schemas.microsoft.com/office/drawing/2014/main" id="{B25EECAD-BFDD-9F45-BA4E-529892D92735}"/>
              </a:ext>
            </a:extLst>
          </p:cNvPr>
          <p:cNvSpPr txBox="1"/>
          <p:nvPr/>
        </p:nvSpPr>
        <p:spPr>
          <a:xfrm>
            <a:off x="3028535" y="6343650"/>
            <a:ext cx="1332416" cy="461665"/>
          </a:xfrm>
          <a:prstGeom prst="rect">
            <a:avLst/>
          </a:prstGeom>
          <a:noFill/>
        </p:spPr>
        <p:txBody>
          <a:bodyPr wrap="none" rtlCol="0">
            <a:spAutoFit/>
          </a:bodyPr>
          <a:lstStyle/>
          <a:p>
            <a:pPr algn="ctr"/>
            <a:r>
              <a:rPr lang="en-US" b="1" dirty="0"/>
              <a:t>swarms</a:t>
            </a:r>
          </a:p>
        </p:txBody>
      </p:sp>
      <p:sp>
        <p:nvSpPr>
          <p:cNvPr id="37" name="TextBox 36">
            <a:extLst>
              <a:ext uri="{FF2B5EF4-FFF2-40B4-BE49-F238E27FC236}">
                <a16:creationId xmlns:a16="http://schemas.microsoft.com/office/drawing/2014/main" id="{53736F1D-73AC-FF45-B8EB-E36D1D6559FC}"/>
              </a:ext>
            </a:extLst>
          </p:cNvPr>
          <p:cNvSpPr txBox="1"/>
          <p:nvPr/>
        </p:nvSpPr>
        <p:spPr>
          <a:xfrm>
            <a:off x="228237" y="6340121"/>
            <a:ext cx="1928733" cy="461665"/>
          </a:xfrm>
          <a:prstGeom prst="rect">
            <a:avLst/>
          </a:prstGeom>
          <a:noFill/>
        </p:spPr>
        <p:txBody>
          <a:bodyPr wrap="none" rtlCol="0">
            <a:spAutoFit/>
          </a:bodyPr>
          <a:lstStyle/>
          <a:p>
            <a:pPr algn="ctr"/>
            <a:r>
              <a:rPr lang="en-US" b="1" dirty="0" err="1"/>
              <a:t>milliwalkers</a:t>
            </a:r>
            <a:endParaRPr lang="en-US" b="1" dirty="0"/>
          </a:p>
        </p:txBody>
      </p:sp>
    </p:spTree>
    <p:extLst>
      <p:ext uri="{BB962C8B-B14F-4D97-AF65-F5344CB8AC3E}">
        <p14:creationId xmlns:p14="http://schemas.microsoft.com/office/powerpoint/2010/main" val="1272426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1177AC7-B8C5-3D4F-9F76-02A535EBEB27}"/>
              </a:ext>
            </a:extLst>
          </p:cNvPr>
          <p:cNvGrpSpPr/>
          <p:nvPr/>
        </p:nvGrpSpPr>
        <p:grpSpPr>
          <a:xfrm>
            <a:off x="912336" y="2730014"/>
            <a:ext cx="4400081" cy="4020679"/>
            <a:chOff x="2307676" y="42920"/>
            <a:chExt cx="7398007" cy="6760105"/>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6812367" y="5249373"/>
              <a:ext cx="2286933" cy="1129940"/>
            </a:xfrm>
            <a:prstGeom prst="ellipse">
              <a:avLst/>
            </a:prstGeom>
            <a:noFill/>
            <a:extLst>
              <a:ext uri="{909E8E84-426E-40DD-AFC4-6F175D3DCCD1}">
                <a14:hiddenFill xmlns:a14="http://schemas.microsoft.com/office/drawing/2010/main">
                  <a:solidFill>
                    <a:srgbClr val="FFFFFF"/>
                  </a:solidFill>
                </a14:hiddenFill>
              </a:ext>
            </a:extLst>
          </p:spPr>
        </p:pic>
        <p:sp>
          <p:nvSpPr>
            <p:cNvPr id="12" name="Oval 11">
              <a:extLst>
                <a:ext uri="{FF2B5EF4-FFF2-40B4-BE49-F238E27FC236}">
                  <a16:creationId xmlns:a16="http://schemas.microsoft.com/office/drawing/2014/main" id="{60A14C73-79D5-A846-8F7A-B40CC4F20E54}"/>
                </a:ext>
              </a:extLst>
            </p:cNvPr>
            <p:cNvSpPr/>
            <p:nvPr/>
          </p:nvSpPr>
          <p:spPr>
            <a:xfrm>
              <a:off x="3609422" y="42920"/>
              <a:ext cx="4787813" cy="4787813"/>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sp>
          <p:nvSpPr>
            <p:cNvPr id="13" name="Oval 12">
              <a:extLst>
                <a:ext uri="{FF2B5EF4-FFF2-40B4-BE49-F238E27FC236}">
                  <a16:creationId xmlns:a16="http://schemas.microsoft.com/office/drawing/2014/main" id="{F9EE31D4-89B0-9A40-9F9B-37099A722936}"/>
                </a:ext>
              </a:extLst>
            </p:cNvPr>
            <p:cNvSpPr/>
            <p:nvPr/>
          </p:nvSpPr>
          <p:spPr>
            <a:xfrm>
              <a:off x="4917870" y="1999831"/>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2912550" y="5278123"/>
              <a:ext cx="2196217" cy="849282"/>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2307676" y="2015212"/>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4890112" y="2385047"/>
              <a:ext cx="2299531" cy="2455996"/>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latin typeface="Helvetica" pitchFamily="2" charset="0"/>
                  </a:rPr>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5261695" y="69047"/>
              <a:ext cx="1443905" cy="12555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7190866" y="4459217"/>
              <a:ext cx="2067745" cy="879708"/>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2534702" y="4456526"/>
              <a:ext cx="2445070" cy="879708"/>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4909463" y="1135162"/>
              <a:ext cx="2116258" cy="879708"/>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grpSp>
      <p:sp>
        <p:nvSpPr>
          <p:cNvPr id="32" name="Freeform 31">
            <a:extLst>
              <a:ext uri="{FF2B5EF4-FFF2-40B4-BE49-F238E27FC236}">
                <a16:creationId xmlns:a16="http://schemas.microsoft.com/office/drawing/2014/main" id="{03829393-2951-074B-A9B2-33289E2784A0}"/>
              </a:ext>
            </a:extLst>
          </p:cNvPr>
          <p:cNvSpPr/>
          <p:nvPr/>
        </p:nvSpPr>
        <p:spPr>
          <a:xfrm>
            <a:off x="881621" y="2659276"/>
            <a:ext cx="4500999" cy="4144657"/>
          </a:xfrm>
          <a:custGeom>
            <a:avLst/>
            <a:gdLst>
              <a:gd name="connsiteX0" fmla="*/ 2257593 w 4500999"/>
              <a:gd name="connsiteY0" fmla="*/ 0 h 4144657"/>
              <a:gd name="connsiteX1" fmla="*/ 3748718 w 4500999"/>
              <a:gd name="connsiteY1" fmla="*/ 1345613 h 4144657"/>
              <a:gd name="connsiteX2" fmla="*/ 3750260 w 4500999"/>
              <a:gd name="connsiteY2" fmla="*/ 1376162 h 4144657"/>
              <a:gd name="connsiteX3" fmla="*/ 3855996 w 4500999"/>
              <a:gd name="connsiteY3" fmla="*/ 1440398 h 4144657"/>
              <a:gd name="connsiteX4" fmla="*/ 4500999 w 4500999"/>
              <a:gd name="connsiteY4" fmla="*/ 2653504 h 4144657"/>
              <a:gd name="connsiteX5" fmla="*/ 3038043 w 4500999"/>
              <a:gd name="connsiteY5" fmla="*/ 4116460 h 4144657"/>
              <a:gd name="connsiteX6" fmla="*/ 2340712 w 4500999"/>
              <a:gd name="connsiteY6" fmla="*/ 3939889 h 4144657"/>
              <a:gd name="connsiteX7" fmla="*/ 2273706 w 4500999"/>
              <a:gd name="connsiteY7" fmla="*/ 3899183 h 4144657"/>
              <a:gd name="connsiteX8" fmla="*/ 2160288 w 4500999"/>
              <a:gd name="connsiteY8" fmla="*/ 3968086 h 4144657"/>
              <a:gd name="connsiteX9" fmla="*/ 1462956 w 4500999"/>
              <a:gd name="connsiteY9" fmla="*/ 4144657 h 4144657"/>
              <a:gd name="connsiteX10" fmla="*/ 0 w 4500999"/>
              <a:gd name="connsiteY10" fmla="*/ 2681701 h 4144657"/>
              <a:gd name="connsiteX11" fmla="*/ 645004 w 4500999"/>
              <a:gd name="connsiteY11" fmla="*/ 1468595 h 4144657"/>
              <a:gd name="connsiteX12" fmla="*/ 763906 w 4500999"/>
              <a:gd name="connsiteY12" fmla="*/ 1396360 h 4144657"/>
              <a:gd name="connsiteX13" fmla="*/ 766469 w 4500999"/>
              <a:gd name="connsiteY13" fmla="*/ 1345613 h 4144657"/>
              <a:gd name="connsiteX14" fmla="*/ 2257593 w 4500999"/>
              <a:gd name="connsiteY14" fmla="*/ 0 h 4144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0999" h="4144657">
                <a:moveTo>
                  <a:pt x="2257593" y="0"/>
                </a:moveTo>
                <a:cubicBezTo>
                  <a:pt x="3033655" y="0"/>
                  <a:pt x="3671961" y="589803"/>
                  <a:pt x="3748718" y="1345613"/>
                </a:cubicBezTo>
                <a:lnTo>
                  <a:pt x="3750260" y="1376162"/>
                </a:lnTo>
                <a:lnTo>
                  <a:pt x="3855996" y="1440398"/>
                </a:lnTo>
                <a:cubicBezTo>
                  <a:pt x="4245145" y="1703302"/>
                  <a:pt x="4500999" y="2148524"/>
                  <a:pt x="4500999" y="2653504"/>
                </a:cubicBezTo>
                <a:cubicBezTo>
                  <a:pt x="4500999" y="3461472"/>
                  <a:pt x="3846011" y="4116460"/>
                  <a:pt x="3038043" y="4116460"/>
                </a:cubicBezTo>
                <a:cubicBezTo>
                  <a:pt x="2785553" y="4116460"/>
                  <a:pt x="2548003" y="4052497"/>
                  <a:pt x="2340712" y="3939889"/>
                </a:cubicBezTo>
                <a:lnTo>
                  <a:pt x="2273706" y="3899183"/>
                </a:lnTo>
                <a:lnTo>
                  <a:pt x="2160288" y="3968086"/>
                </a:lnTo>
                <a:cubicBezTo>
                  <a:pt x="1952997" y="4080694"/>
                  <a:pt x="1715446" y="4144657"/>
                  <a:pt x="1462956" y="4144657"/>
                </a:cubicBezTo>
                <a:cubicBezTo>
                  <a:pt x="654988" y="4144657"/>
                  <a:pt x="0" y="3489669"/>
                  <a:pt x="0" y="2681701"/>
                </a:cubicBezTo>
                <a:cubicBezTo>
                  <a:pt x="0" y="2176721"/>
                  <a:pt x="255855" y="1731499"/>
                  <a:pt x="645004" y="1468595"/>
                </a:cubicBezTo>
                <a:lnTo>
                  <a:pt x="763906" y="1396360"/>
                </a:lnTo>
                <a:lnTo>
                  <a:pt x="766469" y="1345613"/>
                </a:lnTo>
                <a:cubicBezTo>
                  <a:pt x="843225" y="589803"/>
                  <a:pt x="1481532" y="0"/>
                  <a:pt x="2257593" y="0"/>
                </a:cubicBezTo>
                <a:close/>
              </a:path>
            </a:pathLst>
          </a:cu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extBox 27">
            <a:extLst>
              <a:ext uri="{FF2B5EF4-FFF2-40B4-BE49-F238E27FC236}">
                <a16:creationId xmlns:a16="http://schemas.microsoft.com/office/drawing/2014/main" id="{58F3DA81-4D78-D94B-B9FF-96D3706C5443}"/>
              </a:ext>
            </a:extLst>
          </p:cNvPr>
          <p:cNvSpPr txBox="1"/>
          <p:nvPr/>
        </p:nvSpPr>
        <p:spPr>
          <a:xfrm>
            <a:off x="977799" y="4126738"/>
            <a:ext cx="4679486" cy="461665"/>
          </a:xfrm>
          <a:prstGeom prst="rect">
            <a:avLst/>
          </a:prstGeom>
          <a:noFill/>
        </p:spPr>
        <p:txBody>
          <a:bodyPr wrap="none" rtlCol="0">
            <a:spAutoFit/>
          </a:bodyPr>
          <a:lstStyle/>
          <a:p>
            <a:r>
              <a:rPr lang="en-US" sz="2400" b="1" dirty="0">
                <a:latin typeface="Helvetica" pitchFamily="2" charset="0"/>
              </a:rPr>
              <a:t>ubiquitous insect-scale robots</a:t>
            </a:r>
          </a:p>
        </p:txBody>
      </p:sp>
      <p:sp>
        <p:nvSpPr>
          <p:cNvPr id="29" name="TextBox 28">
            <a:extLst>
              <a:ext uri="{FF2B5EF4-FFF2-40B4-BE49-F238E27FC236}">
                <a16:creationId xmlns:a16="http://schemas.microsoft.com/office/drawing/2014/main" id="{AB0935B6-B2E7-7249-9B11-A029912EC0DB}"/>
              </a:ext>
            </a:extLst>
          </p:cNvPr>
          <p:cNvSpPr txBox="1"/>
          <p:nvPr/>
        </p:nvSpPr>
        <p:spPr>
          <a:xfrm>
            <a:off x="1895333" y="4588403"/>
            <a:ext cx="2638864" cy="338554"/>
          </a:xfrm>
          <a:prstGeom prst="rect">
            <a:avLst/>
          </a:prstGeom>
          <a:noFill/>
        </p:spPr>
        <p:txBody>
          <a:bodyPr wrap="none" rtlCol="0">
            <a:spAutoFit/>
          </a:bodyPr>
          <a:lstStyle/>
          <a:p>
            <a:r>
              <a:rPr lang="en-US" sz="1600" i="1" dirty="0">
                <a:latin typeface="Helvetica" pitchFamily="2" charset="0"/>
              </a:rPr>
              <a:t>MEMS, swarms, autonomy</a:t>
            </a:r>
          </a:p>
        </p:txBody>
      </p:sp>
      <p:pic>
        <p:nvPicPr>
          <p:cNvPr id="4" name="Picture 3" descr="A close-up of a logo&#10;&#10;Description automatically generated">
            <a:extLst>
              <a:ext uri="{FF2B5EF4-FFF2-40B4-BE49-F238E27FC236}">
                <a16:creationId xmlns:a16="http://schemas.microsoft.com/office/drawing/2014/main" id="{EA0BB585-C886-601B-0A55-C11612CCE2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973469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1177AC7-B8C5-3D4F-9F76-02A535EBEB27}"/>
              </a:ext>
            </a:extLst>
          </p:cNvPr>
          <p:cNvGrpSpPr/>
          <p:nvPr/>
        </p:nvGrpSpPr>
        <p:grpSpPr>
          <a:xfrm>
            <a:off x="912336" y="2730014"/>
            <a:ext cx="4400081" cy="4020679"/>
            <a:chOff x="2307676" y="42920"/>
            <a:chExt cx="7398007" cy="6760105"/>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6812367" y="5249373"/>
              <a:ext cx="2286933" cy="1129940"/>
            </a:xfrm>
            <a:prstGeom prst="ellipse">
              <a:avLst/>
            </a:prstGeom>
            <a:noFill/>
            <a:extLst>
              <a:ext uri="{909E8E84-426E-40DD-AFC4-6F175D3DCCD1}">
                <a14:hiddenFill xmlns:a14="http://schemas.microsoft.com/office/drawing/2010/main">
                  <a:solidFill>
                    <a:srgbClr val="FFFFFF"/>
                  </a:solidFill>
                </a14:hiddenFill>
              </a:ext>
            </a:extLst>
          </p:spPr>
        </p:pic>
        <p:sp>
          <p:nvSpPr>
            <p:cNvPr id="12" name="Oval 11">
              <a:extLst>
                <a:ext uri="{FF2B5EF4-FFF2-40B4-BE49-F238E27FC236}">
                  <a16:creationId xmlns:a16="http://schemas.microsoft.com/office/drawing/2014/main" id="{60A14C73-79D5-A846-8F7A-B40CC4F20E54}"/>
                </a:ext>
              </a:extLst>
            </p:cNvPr>
            <p:cNvSpPr/>
            <p:nvPr/>
          </p:nvSpPr>
          <p:spPr>
            <a:xfrm>
              <a:off x="3609422" y="42920"/>
              <a:ext cx="4787813" cy="4787813"/>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sp>
          <p:nvSpPr>
            <p:cNvPr id="13" name="Oval 12">
              <a:extLst>
                <a:ext uri="{FF2B5EF4-FFF2-40B4-BE49-F238E27FC236}">
                  <a16:creationId xmlns:a16="http://schemas.microsoft.com/office/drawing/2014/main" id="{F9EE31D4-89B0-9A40-9F9B-37099A722936}"/>
                </a:ext>
              </a:extLst>
            </p:cNvPr>
            <p:cNvSpPr/>
            <p:nvPr/>
          </p:nvSpPr>
          <p:spPr>
            <a:xfrm>
              <a:off x="4917870" y="1999831"/>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2912550" y="5278123"/>
              <a:ext cx="2196217" cy="849282"/>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2307676" y="2015212"/>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4890112" y="2385047"/>
              <a:ext cx="2299531" cy="2455996"/>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6"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latin typeface="Helvetica" pitchFamily="2" charset="0"/>
                  </a:rPr>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5261695" y="69047"/>
              <a:ext cx="1443905" cy="12555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7190866" y="4459217"/>
              <a:ext cx="2067745" cy="879708"/>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2534702" y="4456526"/>
              <a:ext cx="2445070" cy="879708"/>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4909463" y="1135162"/>
              <a:ext cx="2116258" cy="879708"/>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grpSp>
      <p:pic>
        <p:nvPicPr>
          <p:cNvPr id="3" name="Picture 2" descr="A close-up of a logo&#10;&#10;Description automatically generated">
            <a:extLst>
              <a:ext uri="{FF2B5EF4-FFF2-40B4-BE49-F238E27FC236}">
                <a16:creationId xmlns:a16="http://schemas.microsoft.com/office/drawing/2014/main" id="{FD084369-1B49-0DBB-8717-97964A52C9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112910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1272094" y="5843734"/>
            <a:ext cx="1306235" cy="505124"/>
          </a:xfrm>
          <a:prstGeom prst="rect">
            <a:avLst/>
          </a:prstGeom>
        </p:spPr>
      </p:pic>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EE2635A-389A-BB45-B391-812A468F3733}"/>
              </a:ext>
            </a:extLst>
          </p:cNvPr>
          <p:cNvSpPr txBox="1"/>
          <p:nvPr/>
        </p:nvSpPr>
        <p:spPr>
          <a:xfrm>
            <a:off x="6935118" y="2648076"/>
            <a:ext cx="4873450" cy="400110"/>
          </a:xfrm>
          <a:prstGeom prst="rect">
            <a:avLst/>
          </a:prstGeom>
          <a:noFill/>
        </p:spPr>
        <p:txBody>
          <a:bodyPr wrap="none" rtlCol="0">
            <a:spAutoFit/>
          </a:bodyPr>
          <a:lstStyle/>
          <a:p>
            <a:r>
              <a:rPr lang="en-US" sz="2000" b="1" dirty="0">
                <a:latin typeface="Helvetica" pitchFamily="2" charset="0"/>
              </a:rPr>
              <a:t>Acoustic Communication and Sensing</a:t>
            </a:r>
          </a:p>
        </p:txBody>
      </p:sp>
      <p:sp>
        <p:nvSpPr>
          <p:cNvPr id="29" name="Freeform 28">
            <a:extLst>
              <a:ext uri="{FF2B5EF4-FFF2-40B4-BE49-F238E27FC236}">
                <a16:creationId xmlns:a16="http://schemas.microsoft.com/office/drawing/2014/main" id="{CCEB1BF1-CE9B-644B-A656-55F3F366EC3D}"/>
              </a:ext>
            </a:extLst>
          </p:cNvPr>
          <p:cNvSpPr/>
          <p:nvPr/>
        </p:nvSpPr>
        <p:spPr>
          <a:xfrm>
            <a:off x="1582580" y="2638176"/>
            <a:ext cx="3766282" cy="4169029"/>
          </a:xfrm>
          <a:custGeom>
            <a:avLst/>
            <a:gdLst>
              <a:gd name="connsiteX0" fmla="*/ 1483568 w 3766282"/>
              <a:gd name="connsiteY0" fmla="*/ 0 h 4169029"/>
              <a:gd name="connsiteX1" fmla="*/ 2959477 w 3766282"/>
              <a:gd name="connsiteY1" fmla="*/ 1331882 h 4169029"/>
              <a:gd name="connsiteX2" fmla="*/ 2961259 w 3766282"/>
              <a:gd name="connsiteY2" fmla="*/ 1367169 h 4169029"/>
              <a:gd name="connsiteX3" fmla="*/ 2989871 w 3766282"/>
              <a:gd name="connsiteY3" fmla="*/ 1380952 h 4169029"/>
              <a:gd name="connsiteX4" fmla="*/ 3766282 w 3766282"/>
              <a:gd name="connsiteY4" fmla="*/ 2685461 h 4169029"/>
              <a:gd name="connsiteX5" fmla="*/ 2282714 w 3766282"/>
              <a:gd name="connsiteY5" fmla="*/ 4169029 h 4169029"/>
              <a:gd name="connsiteX6" fmla="*/ 806806 w 3766282"/>
              <a:gd name="connsiteY6" fmla="*/ 2837147 h 4169029"/>
              <a:gd name="connsiteX7" fmla="*/ 805024 w 3766282"/>
              <a:gd name="connsiteY7" fmla="*/ 2801861 h 4169029"/>
              <a:gd name="connsiteX8" fmla="*/ 776411 w 3766282"/>
              <a:gd name="connsiteY8" fmla="*/ 2788078 h 4169029"/>
              <a:gd name="connsiteX9" fmla="*/ 0 w 3766282"/>
              <a:gd name="connsiteY9" fmla="*/ 1483568 h 4169029"/>
              <a:gd name="connsiteX10" fmla="*/ 1483568 w 3766282"/>
              <a:gd name="connsiteY10" fmla="*/ 0 h 4169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6282" h="4169029">
                <a:moveTo>
                  <a:pt x="1483568" y="0"/>
                </a:moveTo>
                <a:cubicBezTo>
                  <a:pt x="2251711" y="0"/>
                  <a:pt x="2883503" y="583784"/>
                  <a:pt x="2959477" y="1331882"/>
                </a:cubicBezTo>
                <a:lnTo>
                  <a:pt x="2961259" y="1367169"/>
                </a:lnTo>
                <a:lnTo>
                  <a:pt x="2989871" y="1380952"/>
                </a:lnTo>
                <a:cubicBezTo>
                  <a:pt x="3452336" y="1632178"/>
                  <a:pt x="3766282" y="2122157"/>
                  <a:pt x="3766282" y="2685461"/>
                </a:cubicBezTo>
                <a:cubicBezTo>
                  <a:pt x="3766282" y="3504813"/>
                  <a:pt x="3102066" y="4169029"/>
                  <a:pt x="2282714" y="4169029"/>
                </a:cubicBezTo>
                <a:cubicBezTo>
                  <a:pt x="1514572" y="4169029"/>
                  <a:pt x="882779" y="3585246"/>
                  <a:pt x="806806" y="2837147"/>
                </a:cubicBezTo>
                <a:lnTo>
                  <a:pt x="805024" y="2801861"/>
                </a:lnTo>
                <a:lnTo>
                  <a:pt x="776411" y="2788078"/>
                </a:lnTo>
                <a:cubicBezTo>
                  <a:pt x="313946" y="2536851"/>
                  <a:pt x="0" y="2046873"/>
                  <a:pt x="0" y="1483568"/>
                </a:cubicBezTo>
                <a:cubicBezTo>
                  <a:pt x="0" y="664216"/>
                  <a:pt x="664216" y="0"/>
                  <a:pt x="1483568"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8E11C5D2-69DC-AA44-9B29-04AA73F60DBE}"/>
              </a:ext>
            </a:extLst>
          </p:cNvPr>
          <p:cNvCxnSpPr>
            <a:cxnSpLocks/>
          </p:cNvCxnSpPr>
          <p:nvPr/>
        </p:nvCxnSpPr>
        <p:spPr>
          <a:xfrm flipV="1">
            <a:off x="3748052" y="4526070"/>
            <a:ext cx="1363617" cy="6697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E17B725-DF20-6246-B5A7-0ACABC8467EF}"/>
              </a:ext>
            </a:extLst>
          </p:cNvPr>
          <p:cNvCxnSpPr>
            <a:cxnSpLocks/>
          </p:cNvCxnSpPr>
          <p:nvPr/>
        </p:nvCxnSpPr>
        <p:spPr>
          <a:xfrm flipH="1" flipV="1">
            <a:off x="5099224" y="4526070"/>
            <a:ext cx="1310907" cy="1623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9BAC860-5C1C-1742-8B8A-3BC677ED6E98}"/>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0B70E53-22D3-E141-BF33-2A1385DA1FB4}"/>
              </a:ext>
            </a:extLst>
          </p:cNvPr>
          <p:cNvSpPr/>
          <p:nvPr/>
        </p:nvSpPr>
        <p:spPr>
          <a:xfrm>
            <a:off x="5587143" y="3017408"/>
            <a:ext cx="6496000"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F25A61FA-8C74-5A44-94A6-39622A876BE0}"/>
              </a:ext>
            </a:extLst>
          </p:cNvPr>
          <p:cNvGrpSpPr/>
          <p:nvPr/>
        </p:nvGrpSpPr>
        <p:grpSpPr>
          <a:xfrm>
            <a:off x="8651064" y="3141367"/>
            <a:ext cx="3680902" cy="3548034"/>
            <a:chOff x="6665477" y="1525526"/>
            <a:chExt cx="5295804" cy="5104643"/>
          </a:xfrm>
        </p:grpSpPr>
        <p:pic>
          <p:nvPicPr>
            <p:cNvPr id="28" name="Picture 27">
              <a:extLst>
                <a:ext uri="{FF2B5EF4-FFF2-40B4-BE49-F238E27FC236}">
                  <a16:creationId xmlns:a16="http://schemas.microsoft.com/office/drawing/2014/main" id="{C50AF82E-C70C-0244-A5E3-02D335925FC9}"/>
                </a:ext>
              </a:extLst>
            </p:cNvPr>
            <p:cNvPicPr>
              <a:picLocks noChangeAspect="1"/>
            </p:cNvPicPr>
            <p:nvPr/>
          </p:nvPicPr>
          <p:blipFill>
            <a:blip r:embed="rId6"/>
            <a:stretch>
              <a:fillRect/>
            </a:stretch>
          </p:blipFill>
          <p:spPr>
            <a:xfrm>
              <a:off x="6665477" y="2149659"/>
              <a:ext cx="5295804" cy="4480510"/>
            </a:xfrm>
            <a:prstGeom prst="rect">
              <a:avLst/>
            </a:prstGeom>
          </p:spPr>
        </p:pic>
        <p:pic>
          <p:nvPicPr>
            <p:cNvPr id="31" name="Picture 30">
              <a:extLst>
                <a:ext uri="{FF2B5EF4-FFF2-40B4-BE49-F238E27FC236}">
                  <a16:creationId xmlns:a16="http://schemas.microsoft.com/office/drawing/2014/main" id="{943EDC44-BA3E-E841-98B7-AF8AB5270014}"/>
                </a:ext>
              </a:extLst>
            </p:cNvPr>
            <p:cNvPicPr/>
            <p:nvPr/>
          </p:nvPicPr>
          <p:blipFill rotWithShape="1">
            <a:blip r:embed="rId7" cstate="print">
              <a:extLst>
                <a:ext uri="{28A0092B-C50C-407E-A947-70E740481C1C}">
                  <a14:useLocalDpi xmlns:a14="http://schemas.microsoft.com/office/drawing/2010/main" val="0"/>
                </a:ext>
              </a:extLst>
            </a:blip>
            <a:srcRect t="8070" b="27700"/>
            <a:stretch/>
          </p:blipFill>
          <p:spPr bwMode="auto">
            <a:xfrm>
              <a:off x="7383125" y="1525526"/>
              <a:ext cx="3860507" cy="1082209"/>
            </a:xfrm>
            <a:prstGeom prst="rect">
              <a:avLst/>
            </a:prstGeom>
            <a:noFill/>
          </p:spPr>
        </p:pic>
      </p:grpSp>
      <p:pic>
        <p:nvPicPr>
          <p:cNvPr id="32" name="Picture 31">
            <a:extLst>
              <a:ext uri="{FF2B5EF4-FFF2-40B4-BE49-F238E27FC236}">
                <a16:creationId xmlns:a16="http://schemas.microsoft.com/office/drawing/2014/main" id="{AF7BEC43-959E-0348-8B88-F28DB08C6268}"/>
              </a:ext>
            </a:extLst>
          </p:cNvPr>
          <p:cNvPicPr/>
          <p:nvPr/>
        </p:nvPicPr>
        <p:blipFill rotWithShape="1">
          <a:blip r:embed="rId8" cstate="print">
            <a:extLst>
              <a:ext uri="{28A0092B-C50C-407E-A947-70E740481C1C}">
                <a14:useLocalDpi xmlns:a14="http://schemas.microsoft.com/office/drawing/2010/main" val="0"/>
              </a:ext>
            </a:extLst>
          </a:blip>
          <a:srcRect b="33960"/>
          <a:stretch/>
        </p:blipFill>
        <p:spPr bwMode="auto">
          <a:xfrm>
            <a:off x="5542318" y="4768608"/>
            <a:ext cx="3243059" cy="1637944"/>
          </a:xfrm>
          <a:prstGeom prst="rect">
            <a:avLst/>
          </a:prstGeom>
          <a:noFill/>
        </p:spPr>
      </p:pic>
      <p:pic>
        <p:nvPicPr>
          <p:cNvPr id="34" name="Picture 33">
            <a:extLst>
              <a:ext uri="{FF2B5EF4-FFF2-40B4-BE49-F238E27FC236}">
                <a16:creationId xmlns:a16="http://schemas.microsoft.com/office/drawing/2014/main" id="{48F70306-BC1A-184F-81BF-AC925E7C8941}"/>
              </a:ext>
            </a:extLst>
          </p:cNvPr>
          <p:cNvPicPr>
            <a:picLocks noChangeAspect="1"/>
          </p:cNvPicPr>
          <p:nvPr/>
        </p:nvPicPr>
        <p:blipFill rotWithShape="1">
          <a:blip r:embed="rId9"/>
          <a:srcRect t="11591"/>
          <a:stretch/>
        </p:blipFill>
        <p:spPr>
          <a:xfrm>
            <a:off x="5825969" y="3429759"/>
            <a:ext cx="2165939" cy="1480046"/>
          </a:xfrm>
          <a:prstGeom prst="rect">
            <a:avLst/>
          </a:prstGeom>
        </p:spPr>
      </p:pic>
      <p:pic>
        <p:nvPicPr>
          <p:cNvPr id="4" name="Picture 3" descr="A close-up of a logo&#10;&#10;Description automatically generated">
            <a:extLst>
              <a:ext uri="{FF2B5EF4-FFF2-40B4-BE49-F238E27FC236}">
                <a16:creationId xmlns:a16="http://schemas.microsoft.com/office/drawing/2014/main" id="{4A3A6080-9E62-A6EF-C660-CD28D190D32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651582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B60986F8-C3A7-FD4E-95E7-0D0A37B69B9F}"/>
              </a:ext>
            </a:extLst>
          </p:cNvPr>
          <p:cNvCxnSpPr>
            <a:cxnSpLocks/>
          </p:cNvCxnSpPr>
          <p:nvPr/>
        </p:nvCxnSpPr>
        <p:spPr>
          <a:xfrm>
            <a:off x="5238150" y="3916862"/>
            <a:ext cx="848501" cy="3208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F2886FA-4C6F-3D4E-BA5A-AC225831C321}"/>
              </a:ext>
            </a:extLst>
          </p:cNvPr>
          <p:cNvCxnSpPr>
            <a:cxnSpLocks/>
          </p:cNvCxnSpPr>
          <p:nvPr/>
        </p:nvCxnSpPr>
        <p:spPr>
          <a:xfrm flipV="1">
            <a:off x="4832420" y="3902862"/>
            <a:ext cx="414384" cy="3348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1272094" y="5843734"/>
            <a:ext cx="1306235" cy="505124"/>
          </a:xfrm>
          <a:prstGeom prst="rect">
            <a:avLst/>
          </a:prstGeom>
        </p:spPr>
      </p:pic>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EE2635A-389A-BB45-B391-812A468F3733}"/>
              </a:ext>
            </a:extLst>
          </p:cNvPr>
          <p:cNvSpPr txBox="1"/>
          <p:nvPr/>
        </p:nvSpPr>
        <p:spPr>
          <a:xfrm>
            <a:off x="7345603" y="2648076"/>
            <a:ext cx="3106941" cy="400110"/>
          </a:xfrm>
          <a:prstGeom prst="rect">
            <a:avLst/>
          </a:prstGeom>
          <a:noFill/>
        </p:spPr>
        <p:txBody>
          <a:bodyPr wrap="none" rtlCol="0">
            <a:spAutoFit/>
          </a:bodyPr>
          <a:lstStyle/>
          <a:p>
            <a:r>
              <a:rPr lang="en-US" sz="2000" b="1" dirty="0">
                <a:latin typeface="Helvetica" pitchFamily="2" charset="0"/>
              </a:rPr>
              <a:t>Heterogeneous Swarms</a:t>
            </a:r>
          </a:p>
        </p:txBody>
      </p:sp>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BAC860-5C1C-1742-8B8A-3BC677ED6E98}"/>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0B70E53-22D3-E141-BF33-2A1385DA1FB4}"/>
              </a:ext>
            </a:extLst>
          </p:cNvPr>
          <p:cNvSpPr/>
          <p:nvPr/>
        </p:nvSpPr>
        <p:spPr>
          <a:xfrm>
            <a:off x="5587143" y="3017408"/>
            <a:ext cx="6496000"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47B66F0F-A88E-5443-BF1C-E1292EAAA88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321"/>
          <a:stretch/>
        </p:blipFill>
        <p:spPr>
          <a:xfrm>
            <a:off x="5638405" y="3798963"/>
            <a:ext cx="3776600" cy="2239288"/>
          </a:xfrm>
          <a:prstGeom prst="rect">
            <a:avLst/>
          </a:prstGeom>
        </p:spPr>
      </p:pic>
      <p:pic>
        <p:nvPicPr>
          <p:cNvPr id="41" name="Picture 2" descr="http://news.nationalgeographic.com/content/dam/news/photos/000/822/82252.jpg">
            <a:extLst>
              <a:ext uri="{FF2B5EF4-FFF2-40B4-BE49-F238E27FC236}">
                <a16:creationId xmlns:a16="http://schemas.microsoft.com/office/drawing/2014/main" id="{2A22C59D-91A7-3046-B8A2-D6AAF62235BE}"/>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142"/>
          <a:stretch/>
        </p:blipFill>
        <p:spPr bwMode="auto">
          <a:xfrm>
            <a:off x="9466267" y="3635583"/>
            <a:ext cx="2594302" cy="2599502"/>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sp>
        <p:nvSpPr>
          <p:cNvPr id="43" name="Freeform 42">
            <a:extLst>
              <a:ext uri="{FF2B5EF4-FFF2-40B4-BE49-F238E27FC236}">
                <a16:creationId xmlns:a16="http://schemas.microsoft.com/office/drawing/2014/main" id="{776D8717-041E-B247-BA43-9F71B859B484}"/>
              </a:ext>
            </a:extLst>
          </p:cNvPr>
          <p:cNvSpPr/>
          <p:nvPr/>
        </p:nvSpPr>
        <p:spPr>
          <a:xfrm>
            <a:off x="884671" y="2703630"/>
            <a:ext cx="3681846" cy="4065914"/>
          </a:xfrm>
          <a:custGeom>
            <a:avLst/>
            <a:gdLst>
              <a:gd name="connsiteX0" fmla="*/ 2230033 w 3681846"/>
              <a:gd name="connsiteY0" fmla="*/ 0 h 4065914"/>
              <a:gd name="connsiteX1" fmla="*/ 3681846 w 3681846"/>
              <a:gd name="connsiteY1" fmla="*/ 1451813 h 4065914"/>
              <a:gd name="connsiteX2" fmla="*/ 2922053 w 3681846"/>
              <a:gd name="connsiteY2" fmla="*/ 2728400 h 4065914"/>
              <a:gd name="connsiteX3" fmla="*/ 2897251 w 3681846"/>
              <a:gd name="connsiteY3" fmla="*/ 2740348 h 4065914"/>
              <a:gd name="connsiteX4" fmla="*/ 2896131 w 3681846"/>
              <a:gd name="connsiteY4" fmla="*/ 2762541 h 4065914"/>
              <a:gd name="connsiteX5" fmla="*/ 1451813 w 3681846"/>
              <a:gd name="connsiteY5" fmla="*/ 4065914 h 4065914"/>
              <a:gd name="connsiteX6" fmla="*/ 0 w 3681846"/>
              <a:gd name="connsiteY6" fmla="*/ 2614101 h 4065914"/>
              <a:gd name="connsiteX7" fmla="*/ 759793 w 3681846"/>
              <a:gd name="connsiteY7" fmla="*/ 1337514 h 4065914"/>
              <a:gd name="connsiteX8" fmla="*/ 784595 w 3681846"/>
              <a:gd name="connsiteY8" fmla="*/ 1325566 h 4065914"/>
              <a:gd name="connsiteX9" fmla="*/ 785716 w 3681846"/>
              <a:gd name="connsiteY9" fmla="*/ 1303374 h 4065914"/>
              <a:gd name="connsiteX10" fmla="*/ 2230033 w 3681846"/>
              <a:gd name="connsiteY10" fmla="*/ 0 h 4065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81846" h="4065914">
                <a:moveTo>
                  <a:pt x="2230033" y="0"/>
                </a:moveTo>
                <a:cubicBezTo>
                  <a:pt x="3031847" y="0"/>
                  <a:pt x="3681846" y="649999"/>
                  <a:pt x="3681846" y="1451813"/>
                </a:cubicBezTo>
                <a:cubicBezTo>
                  <a:pt x="3681846" y="2003060"/>
                  <a:pt x="3374620" y="2482551"/>
                  <a:pt x="2922053" y="2728400"/>
                </a:cubicBezTo>
                <a:lnTo>
                  <a:pt x="2897251" y="2740348"/>
                </a:lnTo>
                <a:lnTo>
                  <a:pt x="2896131" y="2762541"/>
                </a:lnTo>
                <a:cubicBezTo>
                  <a:pt x="2821783" y="3494626"/>
                  <a:pt x="2203514" y="4065914"/>
                  <a:pt x="1451813" y="4065914"/>
                </a:cubicBezTo>
                <a:cubicBezTo>
                  <a:pt x="649999" y="4065914"/>
                  <a:pt x="0" y="3415915"/>
                  <a:pt x="0" y="2614101"/>
                </a:cubicBezTo>
                <a:cubicBezTo>
                  <a:pt x="0" y="2062854"/>
                  <a:pt x="307226" y="1583363"/>
                  <a:pt x="759793" y="1337514"/>
                </a:cubicBezTo>
                <a:lnTo>
                  <a:pt x="784595" y="1325566"/>
                </a:lnTo>
                <a:lnTo>
                  <a:pt x="785716" y="1303374"/>
                </a:lnTo>
                <a:cubicBezTo>
                  <a:pt x="860063" y="571288"/>
                  <a:pt x="1478333" y="0"/>
                  <a:pt x="2230033"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up of a logo&#10;&#10;Description automatically generated">
            <a:extLst>
              <a:ext uri="{FF2B5EF4-FFF2-40B4-BE49-F238E27FC236}">
                <a16:creationId xmlns:a16="http://schemas.microsoft.com/office/drawing/2014/main" id="{E9599FF3-954E-C313-B3FB-CD00E21C81B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1825215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C513AF2-36EF-4740-B037-0BD870C06C02}"/>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6"/>
          <a:stretch>
            <a:fillRect/>
          </a:stretch>
        </p:blipFill>
        <p:spPr>
          <a:xfrm>
            <a:off x="1272094" y="5843734"/>
            <a:ext cx="1306235" cy="505124"/>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26" name="Freeform 25">
            <a:extLst>
              <a:ext uri="{FF2B5EF4-FFF2-40B4-BE49-F238E27FC236}">
                <a16:creationId xmlns:a16="http://schemas.microsoft.com/office/drawing/2014/main" id="{F1C04B43-E722-4347-9AE9-066BA0B584D4}"/>
              </a:ext>
            </a:extLst>
          </p:cNvPr>
          <p:cNvSpPr/>
          <p:nvPr/>
        </p:nvSpPr>
        <p:spPr>
          <a:xfrm>
            <a:off x="873193" y="3849824"/>
            <a:ext cx="4500999" cy="2954109"/>
          </a:xfrm>
          <a:custGeom>
            <a:avLst/>
            <a:gdLst>
              <a:gd name="connsiteX0" fmla="*/ 3038043 w 4500999"/>
              <a:gd name="connsiteY0" fmla="*/ 0 h 2954109"/>
              <a:gd name="connsiteX1" fmla="*/ 4500999 w 4500999"/>
              <a:gd name="connsiteY1" fmla="*/ 1462956 h 2954109"/>
              <a:gd name="connsiteX2" fmla="*/ 3038043 w 4500999"/>
              <a:gd name="connsiteY2" fmla="*/ 2925912 h 2954109"/>
              <a:gd name="connsiteX3" fmla="*/ 2340712 w 4500999"/>
              <a:gd name="connsiteY3" fmla="*/ 2749341 h 2954109"/>
              <a:gd name="connsiteX4" fmla="*/ 2273706 w 4500999"/>
              <a:gd name="connsiteY4" fmla="*/ 2708635 h 2954109"/>
              <a:gd name="connsiteX5" fmla="*/ 2160288 w 4500999"/>
              <a:gd name="connsiteY5" fmla="*/ 2777538 h 2954109"/>
              <a:gd name="connsiteX6" fmla="*/ 1462956 w 4500999"/>
              <a:gd name="connsiteY6" fmla="*/ 2954109 h 2954109"/>
              <a:gd name="connsiteX7" fmla="*/ 0 w 4500999"/>
              <a:gd name="connsiteY7" fmla="*/ 1491153 h 2954109"/>
              <a:gd name="connsiteX8" fmla="*/ 1462956 w 4500999"/>
              <a:gd name="connsiteY8" fmla="*/ 28197 h 2954109"/>
              <a:gd name="connsiteX9" fmla="*/ 2160288 w 4500999"/>
              <a:gd name="connsiteY9" fmla="*/ 204768 h 2954109"/>
              <a:gd name="connsiteX10" fmla="*/ 2227293 w 4500999"/>
              <a:gd name="connsiteY10" fmla="*/ 245475 h 2954109"/>
              <a:gd name="connsiteX11" fmla="*/ 2340712 w 4500999"/>
              <a:gd name="connsiteY11" fmla="*/ 176571 h 2954109"/>
              <a:gd name="connsiteX12" fmla="*/ 3038043 w 4500999"/>
              <a:gd name="connsiteY12" fmla="*/ 0 h 2954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00999" h="2954109">
                <a:moveTo>
                  <a:pt x="3038043" y="0"/>
                </a:moveTo>
                <a:cubicBezTo>
                  <a:pt x="3846011" y="0"/>
                  <a:pt x="4500999" y="654988"/>
                  <a:pt x="4500999" y="1462956"/>
                </a:cubicBezTo>
                <a:cubicBezTo>
                  <a:pt x="4500999" y="2270924"/>
                  <a:pt x="3846011" y="2925912"/>
                  <a:pt x="3038043" y="2925912"/>
                </a:cubicBezTo>
                <a:cubicBezTo>
                  <a:pt x="2785553" y="2925912"/>
                  <a:pt x="2548003" y="2861949"/>
                  <a:pt x="2340712" y="2749341"/>
                </a:cubicBezTo>
                <a:lnTo>
                  <a:pt x="2273706" y="2708635"/>
                </a:lnTo>
                <a:lnTo>
                  <a:pt x="2160288" y="2777538"/>
                </a:lnTo>
                <a:cubicBezTo>
                  <a:pt x="1952997" y="2890146"/>
                  <a:pt x="1715446" y="2954109"/>
                  <a:pt x="1462956" y="2954109"/>
                </a:cubicBezTo>
                <a:cubicBezTo>
                  <a:pt x="654988" y="2954109"/>
                  <a:pt x="0" y="2299121"/>
                  <a:pt x="0" y="1491153"/>
                </a:cubicBezTo>
                <a:cubicBezTo>
                  <a:pt x="0" y="683185"/>
                  <a:pt x="654988" y="28197"/>
                  <a:pt x="1462956" y="28197"/>
                </a:cubicBezTo>
                <a:cubicBezTo>
                  <a:pt x="1715446" y="28197"/>
                  <a:pt x="1952997" y="92161"/>
                  <a:pt x="2160288" y="204768"/>
                </a:cubicBezTo>
                <a:lnTo>
                  <a:pt x="2227293" y="245475"/>
                </a:lnTo>
                <a:lnTo>
                  <a:pt x="2340712" y="176571"/>
                </a:lnTo>
                <a:cubicBezTo>
                  <a:pt x="2548003" y="63964"/>
                  <a:pt x="2785553" y="0"/>
                  <a:pt x="3038043"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86507F6-E20D-644C-AC46-7FC53F41880B}"/>
              </a:ext>
            </a:extLst>
          </p:cNvPr>
          <p:cNvCxnSpPr>
            <a:stCxn id="12" idx="5"/>
          </p:cNvCxnSpPr>
          <p:nvPr/>
        </p:nvCxnSpPr>
        <p:spPr>
          <a:xfrm>
            <a:off x="4117172" y="5160616"/>
            <a:ext cx="929342" cy="41702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E11C5D2-69DC-AA44-9B29-04AA73F60DBE}"/>
              </a:ext>
            </a:extLst>
          </p:cNvPr>
          <p:cNvCxnSpPr>
            <a:cxnSpLocks/>
          </p:cNvCxnSpPr>
          <p:nvPr/>
        </p:nvCxnSpPr>
        <p:spPr>
          <a:xfrm flipV="1">
            <a:off x="5046514" y="4907902"/>
            <a:ext cx="1363617" cy="6697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EE2635A-389A-BB45-B391-812A468F3733}"/>
              </a:ext>
            </a:extLst>
          </p:cNvPr>
          <p:cNvSpPr txBox="1"/>
          <p:nvPr/>
        </p:nvSpPr>
        <p:spPr>
          <a:xfrm>
            <a:off x="6748506" y="2648076"/>
            <a:ext cx="5207836" cy="400110"/>
          </a:xfrm>
          <a:prstGeom prst="rect">
            <a:avLst/>
          </a:prstGeom>
          <a:noFill/>
        </p:spPr>
        <p:txBody>
          <a:bodyPr wrap="none" rtlCol="0">
            <a:spAutoFit/>
          </a:bodyPr>
          <a:lstStyle/>
          <a:p>
            <a:r>
              <a:rPr lang="en-US" sz="2000" b="1" dirty="0">
                <a:latin typeface="Helvetica" pitchFamily="2" charset="0"/>
              </a:rPr>
              <a:t>Flying Microrobots With No Moving Parts</a:t>
            </a:r>
          </a:p>
        </p:txBody>
      </p:sp>
      <p:sp>
        <p:nvSpPr>
          <p:cNvPr id="34" name="Rectangle 33">
            <a:extLst>
              <a:ext uri="{FF2B5EF4-FFF2-40B4-BE49-F238E27FC236}">
                <a16:creationId xmlns:a16="http://schemas.microsoft.com/office/drawing/2014/main" id="{706FB92A-DD7E-8F44-BAD8-F1FA8110EAAB}"/>
              </a:ext>
            </a:extLst>
          </p:cNvPr>
          <p:cNvSpPr/>
          <p:nvPr/>
        </p:nvSpPr>
        <p:spPr>
          <a:xfrm>
            <a:off x="5583687" y="3017408"/>
            <a:ext cx="6499456"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A3E84495-71B3-3947-9505-2AF0AD2A179B}"/>
              </a:ext>
            </a:extLst>
          </p:cNvPr>
          <p:cNvPicPr>
            <a:picLocks noChangeAspect="1"/>
          </p:cNvPicPr>
          <p:nvPr/>
        </p:nvPicPr>
        <p:blipFill rotWithShape="1">
          <a:blip r:embed="rId8">
            <a:extLst>
              <a:ext uri="{28A0092B-C50C-407E-A947-70E740481C1C}">
                <a14:useLocalDpi xmlns:a14="http://schemas.microsoft.com/office/drawing/2010/main" val="0"/>
              </a:ext>
            </a:extLst>
          </a:blip>
          <a:srcRect l="20713" t="8197" r="21270" b="9970"/>
          <a:stretch/>
        </p:blipFill>
        <p:spPr>
          <a:xfrm>
            <a:off x="5615276" y="3379641"/>
            <a:ext cx="3270834" cy="3052521"/>
          </a:xfrm>
          <a:prstGeom prst="rect">
            <a:avLst/>
          </a:prstGeom>
        </p:spPr>
      </p:pic>
      <p:pic>
        <p:nvPicPr>
          <p:cNvPr id="29" name="TO_MARSS_1">
            <a:hlinkClick r:id="" action="ppaction://media"/>
            <a:extLst>
              <a:ext uri="{FF2B5EF4-FFF2-40B4-BE49-F238E27FC236}">
                <a16:creationId xmlns:a16="http://schemas.microsoft.com/office/drawing/2014/main" id="{01AEBC54-A0AD-DD40-8FFE-00AE4CE81370}"/>
              </a:ext>
            </a:extLst>
          </p:cNvPr>
          <p:cNvPicPr>
            <a:picLocks noChangeAspect="1"/>
          </p:cNvPicPr>
          <p:nvPr>
            <a:videoFile r:link="rId1"/>
            <p:extLst>
              <p:ext uri="{DAA4B4D4-6D71-4841-9C94-3DE7FCFB9230}">
                <p14:media xmlns:p14="http://schemas.microsoft.com/office/powerpoint/2010/main" r:embed="rId2">
                  <p14:trim st="5000" end="1825.6667"/>
                </p14:media>
              </p:ext>
            </p:extLst>
          </p:nvPr>
        </p:nvPicPr>
        <p:blipFill rotWithShape="1">
          <a:blip r:embed="rId9"/>
          <a:srcRect l="13264" t="15039" r="7365" b="2481"/>
          <a:stretch/>
        </p:blipFill>
        <p:spPr>
          <a:xfrm>
            <a:off x="8880389" y="3196642"/>
            <a:ext cx="3164042" cy="3313520"/>
          </a:xfrm>
          <a:prstGeom prst="rect">
            <a:avLst/>
          </a:prstGeom>
        </p:spPr>
      </p:pic>
      <p:pic>
        <p:nvPicPr>
          <p:cNvPr id="3" name="Picture 2" descr="A close-up of a logo&#10;&#10;Description automatically generated">
            <a:extLst>
              <a:ext uri="{FF2B5EF4-FFF2-40B4-BE49-F238E27FC236}">
                <a16:creationId xmlns:a16="http://schemas.microsoft.com/office/drawing/2014/main" id="{A0CD087F-19EC-751D-1A21-6585415A3CE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1128663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9"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9"/>
                                        </p:tgtEl>
                                      </p:cBhvr>
                                    </p:cmd>
                                  </p:childTnLst>
                                </p:cTn>
                              </p:par>
                            </p:childTnLst>
                          </p:cTn>
                        </p:par>
                      </p:childTnLst>
                    </p:cTn>
                  </p:par>
                </p:childTnLst>
              </p:cTn>
              <p:nextCondLst>
                <p:cond evt="onClick" delay="0">
                  <p:tgtEl>
                    <p:spTgt spid="29"/>
                  </p:tgtEl>
                </p:cond>
              </p:nextCondLst>
            </p:seq>
            <p:video>
              <p:cMediaNode vol="80000" mute="1">
                <p:cTn id="12" fill="hold" display="0">
                  <p:stCondLst>
                    <p:cond delay="indefinite"/>
                  </p:stCondLst>
                </p:cTn>
                <p:tgtEl>
                  <p:spTgt spid="29"/>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a:extLst>
              <a:ext uri="{FF2B5EF4-FFF2-40B4-BE49-F238E27FC236}">
                <a16:creationId xmlns:a16="http://schemas.microsoft.com/office/drawing/2014/main" id="{E891DBCA-8DC4-3A43-B4E2-2787AB198D53}"/>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25" name="Rectangle 8">
            <a:extLst>
              <a:ext uri="{FF2B5EF4-FFF2-40B4-BE49-F238E27FC236}">
                <a16:creationId xmlns:a16="http://schemas.microsoft.com/office/drawing/2014/main" id="{F48081A7-B85D-6C42-85CD-B5DBF3590991}"/>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6" name="Rectangle 2">
            <a:extLst>
              <a:ext uri="{FF2B5EF4-FFF2-40B4-BE49-F238E27FC236}">
                <a16:creationId xmlns:a16="http://schemas.microsoft.com/office/drawing/2014/main" id="{3A676E80-3570-A64E-9EB8-F318AB909804}"/>
              </a:ext>
            </a:extLst>
          </p:cNvPr>
          <p:cNvSpPr>
            <a:spLocks noChangeArrowheads="1"/>
          </p:cNvSpPr>
          <p:nvPr/>
        </p:nvSpPr>
        <p:spPr bwMode="auto">
          <a:xfrm>
            <a:off x="0" y="514350"/>
            <a:ext cx="10108096"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Dr. Daniel Drew – Also a Human Being</a:t>
            </a:r>
          </a:p>
        </p:txBody>
      </p:sp>
      <p:pic>
        <p:nvPicPr>
          <p:cNvPr id="4" name="Picture 3" descr="A person holding a dog&#10;&#10;Description automatically generated with medium confidence">
            <a:extLst>
              <a:ext uri="{FF2B5EF4-FFF2-40B4-BE49-F238E27FC236}">
                <a16:creationId xmlns:a16="http://schemas.microsoft.com/office/drawing/2014/main" id="{05A6F2CB-DF56-544D-888E-A434E0DF3AA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13216"/>
          <a:stretch/>
        </p:blipFill>
        <p:spPr>
          <a:xfrm>
            <a:off x="4579500" y="1327406"/>
            <a:ext cx="2185406" cy="2528787"/>
          </a:xfrm>
          <a:prstGeom prst="rect">
            <a:avLst/>
          </a:prstGeom>
        </p:spPr>
      </p:pic>
      <p:pic>
        <p:nvPicPr>
          <p:cNvPr id="6" name="Picture 5" descr="A person standing in a field&#10;&#10;Description automatically generated with medium confidence">
            <a:extLst>
              <a:ext uri="{FF2B5EF4-FFF2-40B4-BE49-F238E27FC236}">
                <a16:creationId xmlns:a16="http://schemas.microsoft.com/office/drawing/2014/main" id="{B3941B3E-5DC7-2B44-8BDB-C8F9C453CDF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80075" y="1327406"/>
            <a:ext cx="3371716" cy="2528787"/>
          </a:xfrm>
          <a:prstGeom prst="rect">
            <a:avLst/>
          </a:prstGeom>
        </p:spPr>
      </p:pic>
      <p:pic>
        <p:nvPicPr>
          <p:cNvPr id="10" name="Picture 9" descr="A picture containing floor, indoor&#10;&#10;Description automatically generated">
            <a:extLst>
              <a:ext uri="{FF2B5EF4-FFF2-40B4-BE49-F238E27FC236}">
                <a16:creationId xmlns:a16="http://schemas.microsoft.com/office/drawing/2014/main" id="{A1BD2A6B-EBBB-4A4A-A52A-E7398E0198B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301"/>
          <a:stretch/>
        </p:blipFill>
        <p:spPr>
          <a:xfrm>
            <a:off x="9172363" y="3916840"/>
            <a:ext cx="1948041" cy="2277898"/>
          </a:xfrm>
          <a:prstGeom prst="rect">
            <a:avLst/>
          </a:prstGeom>
        </p:spPr>
      </p:pic>
      <p:sp>
        <p:nvSpPr>
          <p:cNvPr id="11" name="TextBox 10">
            <a:extLst>
              <a:ext uri="{FF2B5EF4-FFF2-40B4-BE49-F238E27FC236}">
                <a16:creationId xmlns:a16="http://schemas.microsoft.com/office/drawing/2014/main" id="{A09A5E1E-23D1-E245-A7D0-84D5D50B8C96}"/>
              </a:ext>
            </a:extLst>
          </p:cNvPr>
          <p:cNvSpPr txBox="1"/>
          <p:nvPr/>
        </p:nvSpPr>
        <p:spPr>
          <a:xfrm>
            <a:off x="7848856" y="1288104"/>
            <a:ext cx="4112023" cy="461665"/>
          </a:xfrm>
          <a:prstGeom prst="rect">
            <a:avLst/>
          </a:prstGeom>
          <a:noFill/>
        </p:spPr>
        <p:txBody>
          <a:bodyPr wrap="none" rtlCol="0">
            <a:spAutoFit/>
          </a:bodyPr>
          <a:lstStyle/>
          <a:p>
            <a:r>
              <a:rPr lang="en-US" b="1" dirty="0"/>
              <a:t>Playing Inside and Outside</a:t>
            </a:r>
          </a:p>
        </p:txBody>
      </p:sp>
      <p:sp>
        <p:nvSpPr>
          <p:cNvPr id="15" name="TextBox 14">
            <a:extLst>
              <a:ext uri="{FF2B5EF4-FFF2-40B4-BE49-F238E27FC236}">
                <a16:creationId xmlns:a16="http://schemas.microsoft.com/office/drawing/2014/main" id="{12DB0F61-6DF8-2747-9E41-D9E0DF291F07}"/>
              </a:ext>
            </a:extLst>
          </p:cNvPr>
          <p:cNvSpPr txBox="1"/>
          <p:nvPr/>
        </p:nvSpPr>
        <p:spPr>
          <a:xfrm>
            <a:off x="4726331" y="3846638"/>
            <a:ext cx="2056589" cy="461665"/>
          </a:xfrm>
          <a:prstGeom prst="rect">
            <a:avLst/>
          </a:prstGeom>
          <a:noFill/>
        </p:spPr>
        <p:txBody>
          <a:bodyPr wrap="none" rtlCol="0">
            <a:spAutoFit/>
          </a:bodyPr>
          <a:lstStyle/>
          <a:p>
            <a:pPr algn="ctr"/>
            <a:r>
              <a:rPr lang="en-US" b="1" dirty="0"/>
              <a:t>My dog Tuna</a:t>
            </a:r>
          </a:p>
        </p:txBody>
      </p:sp>
      <p:sp>
        <p:nvSpPr>
          <p:cNvPr id="16" name="TextBox 15">
            <a:extLst>
              <a:ext uri="{FF2B5EF4-FFF2-40B4-BE49-F238E27FC236}">
                <a16:creationId xmlns:a16="http://schemas.microsoft.com/office/drawing/2014/main" id="{E26E768E-2377-2840-8D1C-E27F87696EF4}"/>
              </a:ext>
            </a:extLst>
          </p:cNvPr>
          <p:cNvSpPr txBox="1"/>
          <p:nvPr/>
        </p:nvSpPr>
        <p:spPr>
          <a:xfrm>
            <a:off x="283312" y="3856193"/>
            <a:ext cx="3962944" cy="830997"/>
          </a:xfrm>
          <a:prstGeom prst="rect">
            <a:avLst/>
          </a:prstGeom>
          <a:noFill/>
        </p:spPr>
        <p:txBody>
          <a:bodyPr wrap="none" rtlCol="0">
            <a:spAutoFit/>
          </a:bodyPr>
          <a:lstStyle/>
          <a:p>
            <a:pPr algn="ctr"/>
            <a:r>
              <a:rPr lang="en-US" b="1" dirty="0"/>
              <a:t>My wife Emily</a:t>
            </a:r>
          </a:p>
          <a:p>
            <a:pPr algn="ctr"/>
            <a:r>
              <a:rPr lang="en-US" b="1" dirty="0"/>
              <a:t>(also UHM prof. at WRRC)</a:t>
            </a:r>
          </a:p>
        </p:txBody>
      </p:sp>
      <p:pic>
        <p:nvPicPr>
          <p:cNvPr id="12" name="IMG_4512" descr="IMG_4512">
            <a:hlinkClick r:id="" action="ppaction://media"/>
            <a:extLst>
              <a:ext uri="{FF2B5EF4-FFF2-40B4-BE49-F238E27FC236}">
                <a16:creationId xmlns:a16="http://schemas.microsoft.com/office/drawing/2014/main" id="{50EE2ABB-934C-8643-A98A-6B49A51D99C7}"/>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130140" y="1749769"/>
            <a:ext cx="3727767" cy="2096869"/>
          </a:xfrm>
          <a:prstGeom prst="rect">
            <a:avLst/>
          </a:prstGeom>
        </p:spPr>
      </p:pic>
      <p:pic>
        <p:nvPicPr>
          <p:cNvPr id="2" name="Picture 1" descr="A baby sitting on the beach&#10;&#10;Description automatically generated">
            <a:extLst>
              <a:ext uri="{FF2B5EF4-FFF2-40B4-BE49-F238E27FC236}">
                <a16:creationId xmlns:a16="http://schemas.microsoft.com/office/drawing/2014/main" id="{09A47090-CC06-C44E-1A06-B522E6EC1F3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272424" y="4541771"/>
            <a:ext cx="1755031" cy="2340041"/>
          </a:xfrm>
          <a:prstGeom prst="rect">
            <a:avLst/>
          </a:prstGeom>
        </p:spPr>
      </p:pic>
      <p:pic>
        <p:nvPicPr>
          <p:cNvPr id="3" name="Picture 2" descr="A baby looking out a window with a dog&#10;&#10;Description automatically generated">
            <a:extLst>
              <a:ext uri="{FF2B5EF4-FFF2-40B4-BE49-F238E27FC236}">
                <a16:creationId xmlns:a16="http://schemas.microsoft.com/office/drawing/2014/main" id="{085EB096-838E-6ECA-CB74-106B4225FBD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40969" y="4541770"/>
            <a:ext cx="1755031" cy="2340041"/>
          </a:xfrm>
          <a:prstGeom prst="rect">
            <a:avLst/>
          </a:prstGeom>
        </p:spPr>
      </p:pic>
      <p:sp>
        <p:nvSpPr>
          <p:cNvPr id="8" name="TextBox 7">
            <a:extLst>
              <a:ext uri="{FF2B5EF4-FFF2-40B4-BE49-F238E27FC236}">
                <a16:creationId xmlns:a16="http://schemas.microsoft.com/office/drawing/2014/main" id="{95BE5F38-4A97-F14D-1122-5A0412433AA7}"/>
              </a:ext>
            </a:extLst>
          </p:cNvPr>
          <p:cNvSpPr txBox="1"/>
          <p:nvPr/>
        </p:nvSpPr>
        <p:spPr>
          <a:xfrm>
            <a:off x="2205402" y="5480957"/>
            <a:ext cx="2047355" cy="461665"/>
          </a:xfrm>
          <a:prstGeom prst="rect">
            <a:avLst/>
          </a:prstGeom>
          <a:noFill/>
        </p:spPr>
        <p:txBody>
          <a:bodyPr wrap="none" rtlCol="0">
            <a:spAutoFit/>
          </a:bodyPr>
          <a:lstStyle/>
          <a:p>
            <a:pPr algn="ctr"/>
            <a:r>
              <a:rPr lang="en-US" b="1" dirty="0"/>
              <a:t>My son Silas</a:t>
            </a:r>
          </a:p>
        </p:txBody>
      </p:sp>
    </p:spTree>
    <p:extLst>
      <p:ext uri="{BB962C8B-B14F-4D97-AF65-F5344CB8AC3E}">
        <p14:creationId xmlns:p14="http://schemas.microsoft.com/office/powerpoint/2010/main" val="290136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50" fill="hold"/>
                                        <p:tgtEl>
                                          <p:spTgt spid="12"/>
                                        </p:tgtEl>
                                      </p:cBhvr>
                                    </p:cmd>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12"/>
                </p:tgtEl>
              </p:cMediaNode>
            </p:video>
            <p:seq concurrent="1" nextAc="seek">
              <p:cTn id="12" restart="whenNotActive" fill="hold" evtFilter="cancelBubble" nodeType="interactiveSeq">
                <p:stCondLst>
                  <p:cond evt="onClick" delay="0">
                    <p:tgtEl>
                      <p:spTgt spid="1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AA0127-46EE-C2AA-68EF-F7CD99B0D00C}"/>
            </a:ext>
          </a:extLst>
        </p:cNvPr>
        <p:cNvGrpSpPr/>
        <p:nvPr/>
      </p:nvGrpSpPr>
      <p:grpSpPr>
        <a:xfrm>
          <a:off x="0" y="0"/>
          <a:ext cx="0" cy="0"/>
          <a:chOff x="0" y="0"/>
          <a:chExt cx="0" cy="0"/>
        </a:xfrm>
      </p:grpSpPr>
      <p:pic>
        <p:nvPicPr>
          <p:cNvPr id="3088" name="Picture 16" descr="The future is here: Socially assistive robots to make your daily life easier">
            <a:extLst>
              <a:ext uri="{FF2B5EF4-FFF2-40B4-BE49-F238E27FC236}">
                <a16:creationId xmlns:a16="http://schemas.microsoft.com/office/drawing/2014/main" id="{E6806A8D-AB0F-E9D0-C286-BFC21CEBE8C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8340" y="3802642"/>
            <a:ext cx="3712779" cy="247099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2">
            <a:extLst>
              <a:ext uri="{FF2B5EF4-FFF2-40B4-BE49-F238E27FC236}">
                <a16:creationId xmlns:a16="http://schemas.microsoft.com/office/drawing/2014/main" id="{9473C01E-3FC1-7095-D9C2-4D419BE28BC5}"/>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55558EF2-FECC-DB02-B099-D82CEBE8EA19}"/>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D88D56B0-D5BE-4DFA-CA35-AA729B292ED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Modern Robots in the Wild</a:t>
            </a:r>
          </a:p>
        </p:txBody>
      </p:sp>
      <p:pic>
        <p:nvPicPr>
          <p:cNvPr id="3074" name="Picture 2" descr="How Will Robots Impact Warehouse Design?">
            <a:extLst>
              <a:ext uri="{FF2B5EF4-FFF2-40B4-BE49-F238E27FC236}">
                <a16:creationId xmlns:a16="http://schemas.microsoft.com/office/drawing/2014/main" id="{007D6619-3759-0711-4241-119118CA30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309" y="3820160"/>
            <a:ext cx="4166141" cy="24718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dvanced-manufacturing-robots - National Council for Advanced Manufacturing">
            <a:extLst>
              <a:ext uri="{FF2B5EF4-FFF2-40B4-BE49-F238E27FC236}">
                <a16:creationId xmlns:a16="http://schemas.microsoft.com/office/drawing/2014/main" id="{FC046AE9-BED3-1845-1073-C597A36DAE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8310" y="1554480"/>
            <a:ext cx="4149875" cy="226568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Drone Inspections: A Guide to How Drones Are Used for Inspections">
            <a:extLst>
              <a:ext uri="{FF2B5EF4-FFF2-40B4-BE49-F238E27FC236}">
                <a16:creationId xmlns:a16="http://schemas.microsoft.com/office/drawing/2014/main" id="{293E945E-18D2-5748-9A7F-BE3624CA18B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88185" y="1554481"/>
            <a:ext cx="3884718" cy="226568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Japan Earthquake: More Robots to the Rescue - IEEE Spectrum">
            <a:extLst>
              <a:ext uri="{FF2B5EF4-FFF2-40B4-BE49-F238E27FC236}">
                <a16:creationId xmlns:a16="http://schemas.microsoft.com/office/drawing/2014/main" id="{281339DD-1335-2EFE-0903-F968956636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72903" y="1553941"/>
            <a:ext cx="3128217" cy="226621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Precision Farming with Drones - Quality Assurance &amp;amp; Food Safety">
            <a:extLst>
              <a:ext uri="{FF2B5EF4-FFF2-40B4-BE49-F238E27FC236}">
                <a16:creationId xmlns:a16="http://schemas.microsoft.com/office/drawing/2014/main" id="{D60E9AA5-3993-4249-B646-2196CDBE3EFD}"/>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04450" y="3820159"/>
            <a:ext cx="3369550" cy="245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8133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8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a:t>
            </a:r>
          </a:p>
        </p:txBody>
      </p:sp>
      <p:pic>
        <p:nvPicPr>
          <p:cNvPr id="2" name="Picture 1" descr="This Swarm of Search and Rescue Drones Can Explore Without Human Help |  Discover Magazine">
            <a:extLst>
              <a:ext uri="{FF2B5EF4-FFF2-40B4-BE49-F238E27FC236}">
                <a16:creationId xmlns:a16="http://schemas.microsoft.com/office/drawing/2014/main" id="{C19241A7-C16F-BB91-3A3A-FD76A6ED8EBC}"/>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6367"/>
          <a:stretch>
            <a:fillRect/>
          </a:stretch>
        </p:blipFill>
        <p:spPr bwMode="auto">
          <a:xfrm>
            <a:off x="1600200"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5" descr="Can A Thousand Tiny Swarming Robots Outsmart Nature? | KQED">
            <a:extLst>
              <a:ext uri="{FF2B5EF4-FFF2-40B4-BE49-F238E27FC236}">
                <a16:creationId xmlns:a16="http://schemas.microsoft.com/office/drawing/2014/main" id="{80BEA62C-9D52-8D54-C41B-888373ACF4C0}"/>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r="14803"/>
          <a:stretch>
            <a:fillRect/>
          </a:stretch>
        </p:blipFill>
        <p:spPr bwMode="auto">
          <a:xfrm>
            <a:off x="4461281"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eiko Hamann on LinkedIn: Division of Labor in Robot Swarms with Minimize  Surprise">
            <a:extLst>
              <a:ext uri="{FF2B5EF4-FFF2-40B4-BE49-F238E27FC236}">
                <a16:creationId xmlns:a16="http://schemas.microsoft.com/office/drawing/2014/main" id="{77329090-0710-8BC5-A8B0-3ECA34C98FF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089" r="4275"/>
          <a:stretch/>
        </p:blipFill>
        <p:spPr bwMode="auto">
          <a:xfrm>
            <a:off x="7440071"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004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BC10CA4F-CBCE-9C4C-9ACA-3B93D0E423A1}"/>
              </a:ext>
            </a:extLst>
          </p:cNvPr>
          <p:cNvSpPr>
            <a:spLocks noChangeArrowheads="1"/>
          </p:cNvSpPr>
          <p:nvPr/>
        </p:nvSpPr>
        <p:spPr bwMode="auto">
          <a:xfrm>
            <a:off x="240538" y="1537484"/>
            <a:ext cx="5769564" cy="570324"/>
          </a:xfrm>
          <a:prstGeom prst="rect">
            <a:avLst/>
          </a:prstGeom>
          <a:solidFill>
            <a:schemeClr val="bg1">
              <a:lumMod val="85000"/>
            </a:schemeClr>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8" name="Rectangle 2">
            <a:extLst>
              <a:ext uri="{FF2B5EF4-FFF2-40B4-BE49-F238E27FC236}">
                <a16:creationId xmlns:a16="http://schemas.microsoft.com/office/drawing/2014/main" id="{F64E9F02-DC42-7342-87B7-76E32C8C411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6CD4AE91-F000-FC42-AAD6-3845E4724D17}"/>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A593C8EF-2571-4642-84E7-4ED3DE2E68B0}"/>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Small Group Activity: ~2 minutes</a:t>
            </a:r>
          </a:p>
        </p:txBody>
      </p:sp>
      <p:sp>
        <p:nvSpPr>
          <p:cNvPr id="12" name="TextBox 11">
            <a:extLst>
              <a:ext uri="{FF2B5EF4-FFF2-40B4-BE49-F238E27FC236}">
                <a16:creationId xmlns:a16="http://schemas.microsoft.com/office/drawing/2014/main" id="{CEA73E99-0BB8-E446-8A4A-6F4657C383A4}"/>
              </a:ext>
            </a:extLst>
          </p:cNvPr>
          <p:cNvSpPr txBox="1"/>
          <p:nvPr/>
        </p:nvSpPr>
        <p:spPr>
          <a:xfrm>
            <a:off x="80245" y="1550675"/>
            <a:ext cx="12031510" cy="1569660"/>
          </a:xfrm>
          <a:prstGeom prst="rect">
            <a:avLst/>
          </a:prstGeom>
          <a:noFill/>
        </p:spPr>
        <p:txBody>
          <a:bodyPr wrap="square">
            <a:spAutoFit/>
          </a:bodyPr>
          <a:lstStyle/>
          <a:p>
            <a:r>
              <a:rPr lang="en-US" sz="3200" dirty="0"/>
              <a:t> With your neighbor(s), discuss:</a:t>
            </a:r>
          </a:p>
          <a:p>
            <a:endParaRPr lang="en-US" sz="3200" dirty="0"/>
          </a:p>
          <a:p>
            <a:pPr marL="342900" indent="-342900">
              <a:buFont typeface="Arial" panose="020B0604020202020204" pitchFamily="34" charset="0"/>
              <a:buChar char="•"/>
            </a:pPr>
            <a:r>
              <a:rPr lang="en-US" sz="3200" dirty="0"/>
              <a:t>What makes something a ROBOT? No wrong answers! </a:t>
            </a:r>
          </a:p>
        </p:txBody>
      </p:sp>
      <p:pic>
        <p:nvPicPr>
          <p:cNvPr id="11266" name="Picture 2" descr="iRobot Roomba i7+ review: smarter than the average robot vacuum - The Verge">
            <a:extLst>
              <a:ext uri="{FF2B5EF4-FFF2-40B4-BE49-F238E27FC236}">
                <a16:creationId xmlns:a16="http://schemas.microsoft.com/office/drawing/2014/main" id="{80A67A71-7BCE-B548-8B77-E45A5B0826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7643" y="4077362"/>
            <a:ext cx="2266288" cy="2266288"/>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Best vacuum cleaners 2021 – our expert buying guide and reviews">
            <a:extLst>
              <a:ext uri="{FF2B5EF4-FFF2-40B4-BE49-F238E27FC236}">
                <a16:creationId xmlns:a16="http://schemas.microsoft.com/office/drawing/2014/main" id="{6C825C63-D827-7444-A1D4-032490CD84F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121" r="19512"/>
          <a:stretch/>
        </p:blipFill>
        <p:spPr bwMode="auto">
          <a:xfrm>
            <a:off x="2778209" y="4077363"/>
            <a:ext cx="2731918" cy="2266288"/>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4CE5F90-4B08-3142-98E6-21A87B264B8C}"/>
              </a:ext>
            </a:extLst>
          </p:cNvPr>
          <p:cNvSpPr txBox="1"/>
          <p:nvPr/>
        </p:nvSpPr>
        <p:spPr>
          <a:xfrm>
            <a:off x="252523" y="3505200"/>
            <a:ext cx="12031510" cy="584775"/>
          </a:xfrm>
          <a:prstGeom prst="rect">
            <a:avLst/>
          </a:prstGeom>
          <a:noFill/>
        </p:spPr>
        <p:txBody>
          <a:bodyPr wrap="square">
            <a:spAutoFit/>
          </a:bodyPr>
          <a:lstStyle/>
          <a:p>
            <a:r>
              <a:rPr lang="en-US" sz="3200" dirty="0"/>
              <a:t>Food for thought:</a:t>
            </a:r>
          </a:p>
        </p:txBody>
      </p:sp>
      <p:pic>
        <p:nvPicPr>
          <p:cNvPr id="11272" name="Picture 8">
            <a:extLst>
              <a:ext uri="{FF2B5EF4-FFF2-40B4-BE49-F238E27FC236}">
                <a16:creationId xmlns:a16="http://schemas.microsoft.com/office/drawing/2014/main" id="{0B4ECF8B-21EC-2947-AB25-C0F1357F440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02376" y="4077362"/>
            <a:ext cx="2537101" cy="228815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pot® - The Agile Mobile Robot | Boston Dynamics">
            <a:extLst>
              <a:ext uri="{FF2B5EF4-FFF2-40B4-BE49-F238E27FC236}">
                <a16:creationId xmlns:a16="http://schemas.microsoft.com/office/drawing/2014/main" id="{E9540C9E-B0CE-3447-B038-3385F3EA314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4566" r="6690"/>
          <a:stretch/>
        </p:blipFill>
        <p:spPr bwMode="auto">
          <a:xfrm>
            <a:off x="6516179" y="4089974"/>
            <a:ext cx="2598265" cy="2195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7803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FEDCB04A-44A8-0E48-9325-6687A6EF8AFF}"/>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B42F1577-AAC0-814A-8225-13016F99D26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9B35F59-01FF-CC40-8AA5-01EAB182DC87}"/>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What Makes Something a Robot?</a:t>
            </a:r>
          </a:p>
        </p:txBody>
      </p:sp>
    </p:spTree>
    <p:extLst>
      <p:ext uri="{BB962C8B-B14F-4D97-AF65-F5344CB8AC3E}">
        <p14:creationId xmlns:p14="http://schemas.microsoft.com/office/powerpoint/2010/main" val="2876202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0D5DFB-6E92-70E0-2AD5-A7B1FE25DDA1}"/>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28708022-1513-C98C-9142-91D066F722FD}"/>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A03667BC-59B4-9446-3101-D3F36849E34F}"/>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329530C5-F1C4-AED6-070C-41EA14D4CFFB}"/>
              </a:ext>
            </a:extLst>
          </p:cNvPr>
          <p:cNvSpPr>
            <a:spLocks noChangeArrowheads="1"/>
          </p:cNvSpPr>
          <p:nvPr/>
        </p:nvSpPr>
        <p:spPr bwMode="auto">
          <a:xfrm>
            <a:off x="-1" y="514350"/>
            <a:ext cx="9005105"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at a Glance: “Swarm-on-a-Stick”</a:t>
            </a:r>
          </a:p>
        </p:txBody>
      </p:sp>
      <p:sp>
        <p:nvSpPr>
          <p:cNvPr id="2" name="TextBox 1">
            <a:extLst>
              <a:ext uri="{FF2B5EF4-FFF2-40B4-BE49-F238E27FC236}">
                <a16:creationId xmlns:a16="http://schemas.microsoft.com/office/drawing/2014/main" id="{6842E719-4D05-2532-A11C-AE1E52B9CD76}"/>
              </a:ext>
            </a:extLst>
          </p:cNvPr>
          <p:cNvSpPr txBox="1"/>
          <p:nvPr/>
        </p:nvSpPr>
        <p:spPr>
          <a:xfrm>
            <a:off x="261257" y="1631950"/>
            <a:ext cx="11545981" cy="1200329"/>
          </a:xfrm>
          <a:prstGeom prst="rect">
            <a:avLst/>
          </a:prstGeom>
          <a:noFill/>
        </p:spPr>
        <p:txBody>
          <a:bodyPr wrap="none" rtlCol="0">
            <a:spAutoFit/>
          </a:bodyPr>
          <a:lstStyle/>
          <a:p>
            <a:r>
              <a:rPr lang="en-US" b="1" dirty="0"/>
              <a:t>We will create an open-source swarm robotics kit for education, from scratch.</a:t>
            </a:r>
          </a:p>
          <a:p>
            <a:endParaRPr lang="en-US" b="1" dirty="0"/>
          </a:p>
          <a:p>
            <a:endParaRPr lang="en-US" b="1" dirty="0"/>
          </a:p>
        </p:txBody>
      </p:sp>
      <p:sp>
        <p:nvSpPr>
          <p:cNvPr id="5" name="TextBox 4">
            <a:extLst>
              <a:ext uri="{FF2B5EF4-FFF2-40B4-BE49-F238E27FC236}">
                <a16:creationId xmlns:a16="http://schemas.microsoft.com/office/drawing/2014/main" id="{FDE217AF-11DD-06FB-B646-82A6F85CA81C}"/>
              </a:ext>
            </a:extLst>
          </p:cNvPr>
          <p:cNvSpPr txBox="1"/>
          <p:nvPr/>
        </p:nvSpPr>
        <p:spPr>
          <a:xfrm>
            <a:off x="261257" y="3972195"/>
            <a:ext cx="11695391" cy="2677656"/>
          </a:xfrm>
          <a:prstGeom prst="rect">
            <a:avLst/>
          </a:prstGeom>
          <a:noFill/>
          <a:ln w="12700">
            <a:solidFill>
              <a:schemeClr val="tx1"/>
            </a:solidFill>
          </a:ln>
        </p:spPr>
        <p:txBody>
          <a:bodyPr wrap="square">
            <a:spAutoFit/>
          </a:bodyPr>
          <a:lstStyle/>
          <a:p>
            <a:r>
              <a:rPr lang="en-US" b="1" dirty="0"/>
              <a:t>Things you will do:</a:t>
            </a:r>
          </a:p>
          <a:p>
            <a:r>
              <a:rPr lang="en-US" dirty="0"/>
              <a:t>-PCB design, fabrication, and assembly</a:t>
            </a:r>
          </a:p>
          <a:p>
            <a:r>
              <a:rPr lang="en-US" dirty="0"/>
              <a:t>-Modeling and 3D printing structural components</a:t>
            </a:r>
          </a:p>
          <a:p>
            <a:r>
              <a:rPr lang="en-US" dirty="0"/>
              <a:t>-Firmware and software coding including SOTA </a:t>
            </a:r>
            <a:r>
              <a:rPr lang="en-US" dirty="0" err="1"/>
              <a:t>micropython</a:t>
            </a:r>
            <a:r>
              <a:rPr lang="en-US" dirty="0"/>
              <a:t>, ROS2</a:t>
            </a:r>
          </a:p>
          <a:p>
            <a:r>
              <a:rPr lang="en-US" dirty="0"/>
              <a:t>-Listen to lectures about autonomous mobile robots and multi-robot systems</a:t>
            </a:r>
          </a:p>
          <a:p>
            <a:r>
              <a:rPr lang="en-US" dirty="0"/>
              <a:t>-Become better presenters </a:t>
            </a:r>
          </a:p>
          <a:p>
            <a:r>
              <a:rPr lang="en-US" dirty="0"/>
              <a:t>-Become more proficient at working as part of an engineering / product design team</a:t>
            </a:r>
          </a:p>
        </p:txBody>
      </p:sp>
      <p:pic>
        <p:nvPicPr>
          <p:cNvPr id="7" name="Picture 6" descr="A logo of a toy&#10;&#10;Description automatically generated">
            <a:extLst>
              <a:ext uri="{FF2B5EF4-FFF2-40B4-BE49-F238E27FC236}">
                <a16:creationId xmlns:a16="http://schemas.microsoft.com/office/drawing/2014/main" id="{F63CF8EF-8BD8-997C-4E94-CE6A517D83B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0176" b="48438" l="9180" r="88477">
                        <a14:foregroundMark x1="9277" y1="40137" x2="9277" y2="40137"/>
                        <a14:foregroundMark x1="88477" y1="39648" x2="88477" y2="39648"/>
                        <a14:foregroundMark x1="69141" y1="47754" x2="69141" y2="47754"/>
                        <a14:foregroundMark x1="63867" y1="47852" x2="63867" y2="47852"/>
                        <a14:foregroundMark x1="37109" y1="48242" x2="37109" y2="48242"/>
                        <a14:foregroundMark x1="36914" y1="48340" x2="36914" y2="48340"/>
                        <a14:foregroundMark x1="36816" y1="48438" x2="36816" y2="48438"/>
                      </a14:backgroundRemoval>
                    </a14:imgEffect>
                  </a14:imgLayer>
                </a14:imgProps>
              </a:ext>
              <a:ext uri="{28A0092B-C50C-407E-A947-70E740481C1C}">
                <a14:useLocalDpi xmlns:a14="http://schemas.microsoft.com/office/drawing/2010/main" val="0"/>
              </a:ext>
            </a:extLst>
          </a:blip>
          <a:srcRect l="1286" t="28239" r="3659" b="50000"/>
          <a:stretch/>
        </p:blipFill>
        <p:spPr>
          <a:xfrm>
            <a:off x="2728298" y="2178302"/>
            <a:ext cx="6180881" cy="1415005"/>
          </a:xfrm>
          <a:prstGeom prst="rect">
            <a:avLst/>
          </a:prstGeom>
        </p:spPr>
      </p:pic>
    </p:spTree>
    <p:extLst>
      <p:ext uri="{BB962C8B-B14F-4D97-AF65-F5344CB8AC3E}">
        <p14:creationId xmlns:p14="http://schemas.microsoft.com/office/powerpoint/2010/main" val="20902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168AE194-B12D-9141-A671-08A487C39579}"/>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8C5A6DB2-F8DF-5847-A0B3-9E2B25BE6EBB}"/>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EDBD48EA-1701-D14A-95D3-32441D4B0A8B}"/>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Schedule</a:t>
            </a:r>
          </a:p>
        </p:txBody>
      </p:sp>
      <p:pic>
        <p:nvPicPr>
          <p:cNvPr id="3" name="Picture 2" descr="A table of tasks with text&#10;&#10;Description automatically generated with medium confidence">
            <a:extLst>
              <a:ext uri="{FF2B5EF4-FFF2-40B4-BE49-F238E27FC236}">
                <a16:creationId xmlns:a16="http://schemas.microsoft.com/office/drawing/2014/main" id="{340EBBF5-C9EA-E932-8045-8B50FF6E1E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02" y="1226170"/>
            <a:ext cx="5409059" cy="5443294"/>
          </a:xfrm>
          <a:prstGeom prst="rect">
            <a:avLst/>
          </a:prstGeom>
        </p:spPr>
      </p:pic>
      <p:sp>
        <p:nvSpPr>
          <p:cNvPr id="4" name="TextBox 3">
            <a:extLst>
              <a:ext uri="{FF2B5EF4-FFF2-40B4-BE49-F238E27FC236}">
                <a16:creationId xmlns:a16="http://schemas.microsoft.com/office/drawing/2014/main" id="{88394806-ACC5-606A-3569-42850FAE5962}"/>
              </a:ext>
            </a:extLst>
          </p:cNvPr>
          <p:cNvSpPr txBox="1"/>
          <p:nvPr/>
        </p:nvSpPr>
        <p:spPr>
          <a:xfrm>
            <a:off x="5920034" y="2064470"/>
            <a:ext cx="6052008" cy="1938992"/>
          </a:xfrm>
          <a:prstGeom prst="rect">
            <a:avLst/>
          </a:prstGeom>
          <a:noFill/>
        </p:spPr>
        <p:txBody>
          <a:bodyPr wrap="square" rtlCol="0">
            <a:spAutoFit/>
          </a:bodyPr>
          <a:lstStyle/>
          <a:p>
            <a:r>
              <a:rPr lang="en-US" b="1" dirty="0"/>
              <a:t>-Three “Design Phases”</a:t>
            </a:r>
          </a:p>
          <a:p>
            <a:endParaRPr lang="en-US" dirty="0"/>
          </a:p>
          <a:p>
            <a:r>
              <a:rPr lang="en-US" b="1" dirty="0"/>
              <a:t>Five overarching lecture topics:</a:t>
            </a:r>
          </a:p>
          <a:p>
            <a:r>
              <a:rPr lang="en-US" dirty="0"/>
              <a:t>Action, Perception, Intelligence, Multi-robot Systems, Frontiers in Robotics</a:t>
            </a:r>
          </a:p>
        </p:txBody>
      </p:sp>
    </p:spTree>
    <p:extLst>
      <p:ext uri="{BB962C8B-B14F-4D97-AF65-F5344CB8AC3E}">
        <p14:creationId xmlns:p14="http://schemas.microsoft.com/office/powerpoint/2010/main" val="1647275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951A2-F0F5-F751-A1AA-6B4AF6BF912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A493122F-C6C6-28C6-C7F1-1840B534AD9B}"/>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2201E60B-B109-2EBF-7C37-A355E1F69A06}"/>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BE0DB1E-AD96-23D4-D99D-3189ECF3E741}"/>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Schedule</a:t>
            </a:r>
          </a:p>
        </p:txBody>
      </p:sp>
      <p:pic>
        <p:nvPicPr>
          <p:cNvPr id="3" name="Picture 2" descr="A table of tasks with text&#10;&#10;Description automatically generated with medium confidence">
            <a:extLst>
              <a:ext uri="{FF2B5EF4-FFF2-40B4-BE49-F238E27FC236}">
                <a16:creationId xmlns:a16="http://schemas.microsoft.com/office/drawing/2014/main" id="{37FF193A-E555-1CA7-9771-6CACE54483C7}"/>
              </a:ext>
            </a:extLst>
          </p:cNvPr>
          <p:cNvPicPr>
            <a:picLocks noChangeAspect="1"/>
          </p:cNvPicPr>
          <p:nvPr/>
        </p:nvPicPr>
        <p:blipFill>
          <a:blip r:embed="rId3">
            <a:extLst>
              <a:ext uri="{28A0092B-C50C-407E-A947-70E740481C1C}">
                <a14:useLocalDpi xmlns:a14="http://schemas.microsoft.com/office/drawing/2010/main" val="0"/>
              </a:ext>
            </a:extLst>
          </a:blip>
          <a:srcRect b="68320"/>
          <a:stretch/>
        </p:blipFill>
        <p:spPr>
          <a:xfrm>
            <a:off x="136869" y="1226170"/>
            <a:ext cx="8809544" cy="2808502"/>
          </a:xfrm>
          <a:prstGeom prst="rect">
            <a:avLst/>
          </a:prstGeom>
        </p:spPr>
      </p:pic>
      <p:sp>
        <p:nvSpPr>
          <p:cNvPr id="2" name="TextBox 1">
            <a:extLst>
              <a:ext uri="{FF2B5EF4-FFF2-40B4-BE49-F238E27FC236}">
                <a16:creationId xmlns:a16="http://schemas.microsoft.com/office/drawing/2014/main" id="{C4CDE9EF-9F96-55A3-CA6C-406B47EB6F87}"/>
              </a:ext>
            </a:extLst>
          </p:cNvPr>
          <p:cNvSpPr txBox="1"/>
          <p:nvPr/>
        </p:nvSpPr>
        <p:spPr>
          <a:xfrm>
            <a:off x="3314646" y="4095617"/>
            <a:ext cx="5749907" cy="461665"/>
          </a:xfrm>
          <a:prstGeom prst="rect">
            <a:avLst/>
          </a:prstGeom>
          <a:noFill/>
        </p:spPr>
        <p:txBody>
          <a:bodyPr wrap="none" rtlCol="0">
            <a:spAutoFit/>
          </a:bodyPr>
          <a:lstStyle/>
          <a:p>
            <a:r>
              <a:rPr lang="en-US" b="1" dirty="0"/>
              <a:t>Two assignments in the first 5 weeks.</a:t>
            </a:r>
          </a:p>
        </p:txBody>
      </p:sp>
    </p:spTree>
    <p:extLst>
      <p:ext uri="{BB962C8B-B14F-4D97-AF65-F5344CB8AC3E}">
        <p14:creationId xmlns:p14="http://schemas.microsoft.com/office/powerpoint/2010/main" val="90697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1794A-565E-04FC-0659-32E458E764CA}"/>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6A942AFA-78F9-D2E6-F383-77B0CD73462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AE8C2CC4-1627-9F03-61F0-5EE31F1A2E78}"/>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EB45F4A-823A-A76A-30A2-A7DFE63F26FC}"/>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Assignments in 693H</a:t>
            </a:r>
          </a:p>
        </p:txBody>
      </p:sp>
      <p:sp>
        <p:nvSpPr>
          <p:cNvPr id="2" name="TextBox 1">
            <a:extLst>
              <a:ext uri="{FF2B5EF4-FFF2-40B4-BE49-F238E27FC236}">
                <a16:creationId xmlns:a16="http://schemas.microsoft.com/office/drawing/2014/main" id="{F7225F8D-5866-AE72-D16D-B3DEBB8A684F}"/>
              </a:ext>
            </a:extLst>
          </p:cNvPr>
          <p:cNvSpPr txBox="1"/>
          <p:nvPr/>
        </p:nvSpPr>
        <p:spPr>
          <a:xfrm>
            <a:off x="367646" y="1218213"/>
            <a:ext cx="11679810" cy="5632311"/>
          </a:xfrm>
          <a:prstGeom prst="rect">
            <a:avLst/>
          </a:prstGeom>
          <a:noFill/>
        </p:spPr>
        <p:txBody>
          <a:bodyPr wrap="square" rtlCol="0">
            <a:spAutoFit/>
          </a:bodyPr>
          <a:lstStyle/>
          <a:p>
            <a:r>
              <a:rPr lang="en-US" b="1" dirty="0"/>
              <a:t>Astound-the-Class: </a:t>
            </a:r>
            <a:r>
              <a:rPr lang="en-US" dirty="0"/>
              <a:t>Short (~3 minute, 2 slide) individual presentations on any bit of news, cutting-edge research, or fun fact related to autonomous mobile robots and/or multi-robot systems. Examples: Killer robots in Ukraine; Dario </a:t>
            </a:r>
            <a:r>
              <a:rPr lang="en-US" dirty="0" err="1"/>
              <a:t>Floreano’s</a:t>
            </a:r>
            <a:r>
              <a:rPr lang="en-US" dirty="0"/>
              <a:t> avian-inspired robot legs; How mantis shrimp claws work.</a:t>
            </a:r>
          </a:p>
          <a:p>
            <a:endParaRPr lang="en-US" b="1" dirty="0"/>
          </a:p>
          <a:p>
            <a:r>
              <a:rPr lang="en-US" b="1" dirty="0"/>
              <a:t>Design Review Presentations: </a:t>
            </a:r>
            <a:r>
              <a:rPr lang="en-US" dirty="0"/>
              <a:t>~20 minute group presentations on your robotic subsystem design progress. This can (and should) include a broad mix of technical content, things like “how we calculated this,” “why we chose this,” “this is what the prototype looks like.” </a:t>
            </a:r>
            <a:endParaRPr lang="en-US" b="1" dirty="0"/>
          </a:p>
          <a:p>
            <a:endParaRPr lang="en-US" b="1" dirty="0"/>
          </a:p>
          <a:p>
            <a:r>
              <a:rPr lang="en-US" b="1" dirty="0"/>
              <a:t>Skill-sharing Workshop: </a:t>
            </a:r>
            <a:r>
              <a:rPr lang="en-US" dirty="0"/>
              <a:t>Full period (~1 hour) sessions where </a:t>
            </a:r>
            <a:r>
              <a:rPr lang="en-US" u="sng" dirty="0"/>
              <a:t>you</a:t>
            </a:r>
            <a:r>
              <a:rPr lang="en-US" dirty="0"/>
              <a:t> will lead the class in learning something integral to your subsystem efforts. Examples: 3D modeling a robot chassis; Gazebo crash course; odometry and state estimation</a:t>
            </a:r>
            <a:endParaRPr lang="en-US" b="1" u="sng" dirty="0"/>
          </a:p>
          <a:p>
            <a:endParaRPr lang="en-US" b="1" dirty="0"/>
          </a:p>
          <a:p>
            <a:r>
              <a:rPr lang="en-US" b="1" dirty="0"/>
              <a:t>Final Technical Report: </a:t>
            </a:r>
            <a:r>
              <a:rPr lang="en-US" dirty="0"/>
              <a:t>Writeup of your design efforts in academic-standard format.</a:t>
            </a:r>
            <a:endParaRPr lang="en-US" b="1" dirty="0"/>
          </a:p>
        </p:txBody>
      </p:sp>
    </p:spTree>
    <p:extLst>
      <p:ext uri="{BB962C8B-B14F-4D97-AF65-F5344CB8AC3E}">
        <p14:creationId xmlns:p14="http://schemas.microsoft.com/office/powerpoint/2010/main" val="38889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9AF540-0C6A-0934-1067-6A28CB63671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8505122B-B07D-FF2F-E170-CB3C7F538B5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4F1BAECF-A549-92F6-A4AE-24A8AB589DEA}"/>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A67AC351-A1A1-6A5F-EB1F-2E6E7969D627}"/>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(Ungraded) Assignments in 693H</a:t>
            </a:r>
          </a:p>
        </p:txBody>
      </p:sp>
      <p:sp>
        <p:nvSpPr>
          <p:cNvPr id="2" name="TextBox 1">
            <a:extLst>
              <a:ext uri="{FF2B5EF4-FFF2-40B4-BE49-F238E27FC236}">
                <a16:creationId xmlns:a16="http://schemas.microsoft.com/office/drawing/2014/main" id="{2F59E7C9-EB36-A299-DA47-BED4DB243C2B}"/>
              </a:ext>
            </a:extLst>
          </p:cNvPr>
          <p:cNvSpPr txBox="1"/>
          <p:nvPr/>
        </p:nvSpPr>
        <p:spPr>
          <a:xfrm>
            <a:off x="367646" y="1218213"/>
            <a:ext cx="11679810" cy="3046988"/>
          </a:xfrm>
          <a:prstGeom prst="rect">
            <a:avLst/>
          </a:prstGeom>
          <a:noFill/>
        </p:spPr>
        <p:txBody>
          <a:bodyPr wrap="square" rtlCol="0">
            <a:spAutoFit/>
          </a:bodyPr>
          <a:lstStyle/>
          <a:p>
            <a:r>
              <a:rPr lang="en-US" b="1" dirty="0"/>
              <a:t>Readings: </a:t>
            </a:r>
            <a:r>
              <a:rPr lang="en-US" dirty="0"/>
              <a:t>I will assign readings (videos, textbook pages, other people’s lecture notes, etc.) relevant to the week’s lecture topics. You are strongly encouraged to read these in order to help reinforce things I am saying in lecture.</a:t>
            </a:r>
          </a:p>
          <a:p>
            <a:endParaRPr lang="en-US" b="1" dirty="0"/>
          </a:p>
          <a:p>
            <a:r>
              <a:rPr lang="en-US" b="1" dirty="0"/>
              <a:t>Tasks: </a:t>
            </a:r>
            <a:r>
              <a:rPr lang="en-US" dirty="0"/>
              <a:t>I will assign tasks for you to complete that will help you stay on track for meeting your design goals. An example is downloading a specific software package and progressing through a specific tutorial. </a:t>
            </a:r>
            <a:endParaRPr lang="en-US" b="1" dirty="0"/>
          </a:p>
          <a:p>
            <a:endParaRPr lang="en-US" b="1" dirty="0"/>
          </a:p>
        </p:txBody>
      </p:sp>
    </p:spTree>
    <p:extLst>
      <p:ext uri="{BB962C8B-B14F-4D97-AF65-F5344CB8AC3E}">
        <p14:creationId xmlns:p14="http://schemas.microsoft.com/office/powerpoint/2010/main" val="42308075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B67374-A95D-8F19-FB1E-4B7211E43228}"/>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DF8CF0DF-E6FC-019C-2FE9-DAB7585754EF}"/>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CF405A12-8349-1470-4CB4-13927CC2A7F8}"/>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08BA3CE-4B84-2749-15F2-BBC324046A4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Grading in 693H</a:t>
            </a:r>
          </a:p>
        </p:txBody>
      </p:sp>
      <p:sp>
        <p:nvSpPr>
          <p:cNvPr id="2" name="TextBox 1">
            <a:extLst>
              <a:ext uri="{FF2B5EF4-FFF2-40B4-BE49-F238E27FC236}">
                <a16:creationId xmlns:a16="http://schemas.microsoft.com/office/drawing/2014/main" id="{54D7FE2E-3E0B-214A-B8C7-00082BC8B87C}"/>
              </a:ext>
            </a:extLst>
          </p:cNvPr>
          <p:cNvSpPr txBox="1"/>
          <p:nvPr/>
        </p:nvSpPr>
        <p:spPr>
          <a:xfrm>
            <a:off x="367646" y="1218213"/>
            <a:ext cx="11679810" cy="2677656"/>
          </a:xfrm>
          <a:prstGeom prst="rect">
            <a:avLst/>
          </a:prstGeom>
          <a:noFill/>
        </p:spPr>
        <p:txBody>
          <a:bodyPr wrap="square" rtlCol="0">
            <a:spAutoFit/>
          </a:bodyPr>
          <a:lstStyle/>
          <a:p>
            <a:r>
              <a:rPr lang="en-US" b="1" dirty="0"/>
              <a:t>My approach to designing a course: </a:t>
            </a:r>
            <a:r>
              <a:rPr lang="en-US" dirty="0"/>
              <a:t>Get everyone to engage with the material. </a:t>
            </a:r>
            <a:endParaRPr lang="en-US" b="1" dirty="0"/>
          </a:p>
          <a:p>
            <a:endParaRPr lang="en-US" b="1" dirty="0"/>
          </a:p>
          <a:p>
            <a:r>
              <a:rPr lang="en-US" b="1" dirty="0"/>
              <a:t>My approach to grading: </a:t>
            </a:r>
            <a:r>
              <a:rPr lang="en-US" dirty="0"/>
              <a:t>Everyone who works hard does well.</a:t>
            </a:r>
          </a:p>
          <a:p>
            <a:endParaRPr lang="en-US" dirty="0"/>
          </a:p>
          <a:p>
            <a:r>
              <a:rPr lang="en-US" b="1" dirty="0"/>
              <a:t>Graduate course grading scale: A</a:t>
            </a:r>
            <a:r>
              <a:rPr lang="en-US" dirty="0"/>
              <a:t>cceptable. </a:t>
            </a:r>
            <a:r>
              <a:rPr lang="en-US" b="1" dirty="0"/>
              <a:t>B</a:t>
            </a:r>
            <a:r>
              <a:rPr lang="en-US" dirty="0"/>
              <a:t>ad. </a:t>
            </a:r>
            <a:r>
              <a:rPr lang="en-US" b="1" dirty="0"/>
              <a:t>C</a:t>
            </a:r>
            <a:r>
              <a:rPr lang="en-US" dirty="0"/>
              <a:t>atastrophic </a:t>
            </a:r>
          </a:p>
          <a:p>
            <a:endParaRPr lang="en-US" dirty="0"/>
          </a:p>
          <a:p>
            <a:r>
              <a:rPr lang="en-US" b="1" dirty="0"/>
              <a:t>What if I am terrible at / afraid of public speaking: </a:t>
            </a:r>
            <a:r>
              <a:rPr lang="en-US" dirty="0"/>
              <a:t>That’s okay. </a:t>
            </a:r>
            <a:endParaRPr lang="en-US" b="1" dirty="0"/>
          </a:p>
        </p:txBody>
      </p:sp>
    </p:spTree>
    <p:extLst>
      <p:ext uri="{BB962C8B-B14F-4D97-AF65-F5344CB8AC3E}">
        <p14:creationId xmlns:p14="http://schemas.microsoft.com/office/powerpoint/2010/main" val="105737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AA364F13-9F12-1540-A31A-07313163310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897EEB81-6A0D-3F4D-AF84-69606557D583}"/>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EE91D04C-46CD-914E-A036-3156E40024C3}"/>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 “Typical” Class Period</a:t>
            </a:r>
          </a:p>
        </p:txBody>
      </p:sp>
      <p:sp>
        <p:nvSpPr>
          <p:cNvPr id="2" name="TextBox 1">
            <a:extLst>
              <a:ext uri="{FF2B5EF4-FFF2-40B4-BE49-F238E27FC236}">
                <a16:creationId xmlns:a16="http://schemas.microsoft.com/office/drawing/2014/main" id="{C11DE51B-8D66-2B49-A08C-1F9479BD0768}"/>
              </a:ext>
            </a:extLst>
          </p:cNvPr>
          <p:cNvSpPr txBox="1"/>
          <p:nvPr/>
        </p:nvSpPr>
        <p:spPr>
          <a:xfrm>
            <a:off x="2683565" y="1723550"/>
            <a:ext cx="6878806" cy="3970318"/>
          </a:xfrm>
          <a:prstGeom prst="rect">
            <a:avLst/>
          </a:prstGeom>
          <a:noFill/>
        </p:spPr>
        <p:txBody>
          <a:bodyPr wrap="none" rtlCol="0">
            <a:spAutoFit/>
          </a:bodyPr>
          <a:lstStyle/>
          <a:p>
            <a:endParaRPr lang="en-US" sz="3600" dirty="0"/>
          </a:p>
          <a:p>
            <a:r>
              <a:rPr lang="en-US" sz="3600" dirty="0"/>
              <a:t>Lecture</a:t>
            </a:r>
          </a:p>
          <a:p>
            <a:endParaRPr lang="en-US" sz="3600" dirty="0"/>
          </a:p>
          <a:p>
            <a:endParaRPr lang="en-US" sz="3600" dirty="0"/>
          </a:p>
          <a:p>
            <a:endParaRPr lang="en-US" sz="3600" dirty="0"/>
          </a:p>
          <a:p>
            <a:r>
              <a:rPr lang="en-US" sz="3600" dirty="0"/>
              <a:t>Open time for design group work</a:t>
            </a:r>
          </a:p>
          <a:p>
            <a:endParaRPr lang="en-US" sz="3600" dirty="0"/>
          </a:p>
        </p:txBody>
      </p:sp>
      <p:sp>
        <p:nvSpPr>
          <p:cNvPr id="3" name="TextBox 2">
            <a:extLst>
              <a:ext uri="{FF2B5EF4-FFF2-40B4-BE49-F238E27FC236}">
                <a16:creationId xmlns:a16="http://schemas.microsoft.com/office/drawing/2014/main" id="{5C839426-23EA-6E46-83B4-C0AD1F100560}"/>
              </a:ext>
            </a:extLst>
          </p:cNvPr>
          <p:cNvSpPr txBox="1"/>
          <p:nvPr/>
        </p:nvSpPr>
        <p:spPr>
          <a:xfrm>
            <a:off x="406270" y="2345491"/>
            <a:ext cx="1871025" cy="461665"/>
          </a:xfrm>
          <a:prstGeom prst="rect">
            <a:avLst/>
          </a:prstGeom>
          <a:noFill/>
        </p:spPr>
        <p:txBody>
          <a:bodyPr wrap="none" rtlCol="0">
            <a:spAutoFit/>
          </a:bodyPr>
          <a:lstStyle/>
          <a:p>
            <a:r>
              <a:rPr lang="en-US" dirty="0"/>
              <a:t>~45 minutes</a:t>
            </a:r>
          </a:p>
        </p:txBody>
      </p:sp>
      <p:sp>
        <p:nvSpPr>
          <p:cNvPr id="13" name="TextBox 12">
            <a:extLst>
              <a:ext uri="{FF2B5EF4-FFF2-40B4-BE49-F238E27FC236}">
                <a16:creationId xmlns:a16="http://schemas.microsoft.com/office/drawing/2014/main" id="{66522344-E549-5C48-A5B5-4908D2193CCA}"/>
              </a:ext>
            </a:extLst>
          </p:cNvPr>
          <p:cNvSpPr txBox="1"/>
          <p:nvPr/>
        </p:nvSpPr>
        <p:spPr>
          <a:xfrm>
            <a:off x="406270" y="4591493"/>
            <a:ext cx="1871025" cy="461665"/>
          </a:xfrm>
          <a:prstGeom prst="rect">
            <a:avLst/>
          </a:prstGeom>
          <a:noFill/>
        </p:spPr>
        <p:txBody>
          <a:bodyPr wrap="none" rtlCol="0">
            <a:spAutoFit/>
          </a:bodyPr>
          <a:lstStyle/>
          <a:p>
            <a:r>
              <a:rPr lang="en-US" dirty="0"/>
              <a:t>~30 minutes</a:t>
            </a:r>
          </a:p>
        </p:txBody>
      </p:sp>
      <p:sp>
        <p:nvSpPr>
          <p:cNvPr id="4" name="Left Brace 3">
            <a:extLst>
              <a:ext uri="{FF2B5EF4-FFF2-40B4-BE49-F238E27FC236}">
                <a16:creationId xmlns:a16="http://schemas.microsoft.com/office/drawing/2014/main" id="{22E1DAD8-0048-D04D-AA5A-891E0CA816A5}"/>
              </a:ext>
            </a:extLst>
          </p:cNvPr>
          <p:cNvSpPr/>
          <p:nvPr/>
        </p:nvSpPr>
        <p:spPr bwMode="auto">
          <a:xfrm>
            <a:off x="2197781" y="1862697"/>
            <a:ext cx="406270" cy="1483817"/>
          </a:xfrm>
          <a:prstGeom prst="leftBrace">
            <a:avLst/>
          </a:prstGeom>
          <a:noFill/>
          <a:ln w="9525" cap="flat" cmpd="sng" algn="ctr">
            <a:solidFill>
              <a:schemeClr val="tx1"/>
            </a:solidFill>
            <a:prstDash val="solid"/>
            <a:round/>
            <a:headEnd type="none" w="med" len="med"/>
            <a:tailEnd type="none" w="lg" len="lg"/>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 charset="-128"/>
            </a:endParaRPr>
          </a:p>
        </p:txBody>
      </p:sp>
      <p:sp>
        <p:nvSpPr>
          <p:cNvPr id="15" name="Left Brace 14">
            <a:extLst>
              <a:ext uri="{FF2B5EF4-FFF2-40B4-BE49-F238E27FC236}">
                <a16:creationId xmlns:a16="http://schemas.microsoft.com/office/drawing/2014/main" id="{6235D520-A6E6-8A49-B904-CA7C121F4797}"/>
              </a:ext>
            </a:extLst>
          </p:cNvPr>
          <p:cNvSpPr/>
          <p:nvPr/>
        </p:nvSpPr>
        <p:spPr bwMode="auto">
          <a:xfrm>
            <a:off x="2277295" y="4034033"/>
            <a:ext cx="406270" cy="1600200"/>
          </a:xfrm>
          <a:prstGeom prst="leftBrace">
            <a:avLst/>
          </a:prstGeom>
          <a:noFill/>
          <a:ln w="9525" cap="flat" cmpd="sng" algn="ctr">
            <a:solidFill>
              <a:schemeClr val="tx1"/>
            </a:solidFill>
            <a:prstDash val="solid"/>
            <a:round/>
            <a:headEnd type="none" w="med" len="med"/>
            <a:tailEnd type="none" w="lg" len="lg"/>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 charset="-128"/>
            </a:endParaRPr>
          </a:p>
        </p:txBody>
      </p:sp>
      <p:sp>
        <p:nvSpPr>
          <p:cNvPr id="5" name="TextBox 4">
            <a:extLst>
              <a:ext uri="{FF2B5EF4-FFF2-40B4-BE49-F238E27FC236}">
                <a16:creationId xmlns:a16="http://schemas.microsoft.com/office/drawing/2014/main" id="{B1A8D913-0BDF-CACA-C8B2-6642704A5D1B}"/>
              </a:ext>
            </a:extLst>
          </p:cNvPr>
          <p:cNvSpPr txBox="1"/>
          <p:nvPr/>
        </p:nvSpPr>
        <p:spPr>
          <a:xfrm>
            <a:off x="1755709" y="6303218"/>
            <a:ext cx="8680581" cy="523220"/>
          </a:xfrm>
          <a:prstGeom prst="rect">
            <a:avLst/>
          </a:prstGeom>
          <a:noFill/>
        </p:spPr>
        <p:txBody>
          <a:bodyPr wrap="none" rtlCol="0">
            <a:spAutoFit/>
          </a:bodyPr>
          <a:lstStyle/>
          <a:p>
            <a:r>
              <a:rPr lang="en-US" sz="2800" i="1" dirty="0"/>
              <a:t>(many of the periods will look very different than this!)</a:t>
            </a:r>
          </a:p>
        </p:txBody>
      </p:sp>
    </p:spTree>
    <p:extLst>
      <p:ext uri="{BB962C8B-B14F-4D97-AF65-F5344CB8AC3E}">
        <p14:creationId xmlns:p14="http://schemas.microsoft.com/office/powerpoint/2010/main" val="4034381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EF81CE2A-D93E-7042-93BE-EFD972D6939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3D38957-7E5B-D64E-A133-7037855F33F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6C55A3F-3829-D84E-95A6-652DCA2A2FE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The Course Website + </a:t>
            </a:r>
            <a:r>
              <a:rPr lang="en-US" sz="3600" dirty="0" err="1">
                <a:solidFill>
                  <a:schemeClr val="bg1"/>
                </a:solidFill>
              </a:rPr>
              <a:t>Laulima</a:t>
            </a:r>
            <a:endParaRPr lang="en-US" sz="3600" dirty="0">
              <a:solidFill>
                <a:schemeClr val="bg1"/>
              </a:solidFill>
            </a:endParaRPr>
          </a:p>
        </p:txBody>
      </p:sp>
      <p:sp>
        <p:nvSpPr>
          <p:cNvPr id="7" name="TextBox 6">
            <a:extLst>
              <a:ext uri="{FF2B5EF4-FFF2-40B4-BE49-F238E27FC236}">
                <a16:creationId xmlns:a16="http://schemas.microsoft.com/office/drawing/2014/main" id="{05726CBA-30FF-713A-FD2B-8F81EEAF574C}"/>
              </a:ext>
            </a:extLst>
          </p:cNvPr>
          <p:cNvSpPr txBox="1"/>
          <p:nvPr/>
        </p:nvSpPr>
        <p:spPr>
          <a:xfrm>
            <a:off x="5872762" y="2864075"/>
            <a:ext cx="3533468" cy="1015663"/>
          </a:xfrm>
          <a:prstGeom prst="rect">
            <a:avLst/>
          </a:prstGeom>
          <a:noFill/>
        </p:spPr>
        <p:txBody>
          <a:bodyPr wrap="none" rtlCol="0">
            <a:spAutoFit/>
          </a:bodyPr>
          <a:lstStyle/>
          <a:p>
            <a:r>
              <a:rPr lang="en-US" sz="2000" b="1" dirty="0">
                <a:hlinkClick r:id="rId3"/>
              </a:rPr>
              <a:t>https://danieldrew.me/693h/</a:t>
            </a:r>
            <a:endParaRPr lang="en-US" sz="2000" b="1" dirty="0"/>
          </a:p>
          <a:p>
            <a:endParaRPr lang="en-US" sz="2000" b="1" dirty="0"/>
          </a:p>
          <a:p>
            <a:r>
              <a:rPr lang="en-US" sz="2000" b="1" dirty="0"/>
              <a:t>and embedded in </a:t>
            </a:r>
            <a:r>
              <a:rPr lang="en-US" sz="2000" b="1" dirty="0" err="1"/>
              <a:t>Laulima</a:t>
            </a:r>
            <a:endParaRPr lang="en-US" sz="2000" b="1" dirty="0"/>
          </a:p>
        </p:txBody>
      </p:sp>
      <p:pic>
        <p:nvPicPr>
          <p:cNvPr id="2" name="Picture 1">
            <a:extLst>
              <a:ext uri="{FF2B5EF4-FFF2-40B4-BE49-F238E27FC236}">
                <a16:creationId xmlns:a16="http://schemas.microsoft.com/office/drawing/2014/main" id="{5AE3DCB8-D667-1DF0-C631-04220146CFD0}"/>
              </a:ext>
            </a:extLst>
          </p:cNvPr>
          <p:cNvPicPr>
            <a:picLocks noChangeAspect="1"/>
          </p:cNvPicPr>
          <p:nvPr/>
        </p:nvPicPr>
        <p:blipFill>
          <a:blip r:embed="rId4"/>
          <a:stretch>
            <a:fillRect/>
          </a:stretch>
        </p:blipFill>
        <p:spPr>
          <a:xfrm>
            <a:off x="189119" y="1200149"/>
            <a:ext cx="5521550" cy="5593027"/>
          </a:xfrm>
          <a:prstGeom prst="rect">
            <a:avLst/>
          </a:prstGeom>
        </p:spPr>
      </p:pic>
    </p:spTree>
    <p:extLst>
      <p:ext uri="{BB962C8B-B14F-4D97-AF65-F5344CB8AC3E}">
        <p14:creationId xmlns:p14="http://schemas.microsoft.com/office/powerpoint/2010/main" val="2695623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836BDB-DD46-BD4F-894A-9CB20B1C50CF}"/>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B35A3BAF-D1F6-351D-3654-AFE54B66B2F5}"/>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671918F6-3B94-FA76-9116-5C4A29C76D29}"/>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946F984F-B5B1-6448-BD3A-0BC0DB7F7407}"/>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Wheeled Robots</a:t>
            </a:r>
          </a:p>
        </p:txBody>
      </p:sp>
      <p:pic>
        <p:nvPicPr>
          <p:cNvPr id="3" name="Picture 2" descr="Heiko Hamann on LinkedIn: Division of Labor in Robot Swarms with Minimize  Surprise">
            <a:extLst>
              <a:ext uri="{FF2B5EF4-FFF2-40B4-BE49-F238E27FC236}">
                <a16:creationId xmlns:a16="http://schemas.microsoft.com/office/drawing/2014/main" id="{C76CA4C1-4C2C-3C6D-D3E0-6FEA5AA85F4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9" r="4275"/>
          <a:stretch/>
        </p:blipFill>
        <p:spPr bwMode="auto">
          <a:xfrm>
            <a:off x="229044"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11C1EF-FC20-E56B-E198-3999B803667D}"/>
              </a:ext>
            </a:extLst>
          </p:cNvPr>
          <p:cNvSpPr txBox="1"/>
          <p:nvPr/>
        </p:nvSpPr>
        <p:spPr>
          <a:xfrm>
            <a:off x="942680" y="5153150"/>
            <a:ext cx="1682705" cy="461665"/>
          </a:xfrm>
          <a:prstGeom prst="rect">
            <a:avLst/>
          </a:prstGeom>
          <a:noFill/>
        </p:spPr>
        <p:txBody>
          <a:bodyPr wrap="none" rtlCol="0">
            <a:spAutoFit/>
          </a:bodyPr>
          <a:lstStyle/>
          <a:p>
            <a:r>
              <a:rPr lang="en-US" b="1" i="1" dirty="0" err="1"/>
              <a:t>Turtlebots</a:t>
            </a:r>
            <a:endParaRPr lang="en-US" b="1" i="1" dirty="0"/>
          </a:p>
        </p:txBody>
      </p:sp>
      <p:pic>
        <p:nvPicPr>
          <p:cNvPr id="1026" name="Picture 2">
            <a:extLst>
              <a:ext uri="{FF2B5EF4-FFF2-40B4-BE49-F238E27FC236}">
                <a16:creationId xmlns:a16="http://schemas.microsoft.com/office/drawing/2014/main" id="{D7D34754-062F-3A8A-E64D-64E1EE4E7B5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5991" b="64009"/>
          <a:stretch/>
        </p:blipFill>
        <p:spPr bwMode="auto">
          <a:xfrm>
            <a:off x="4320278" y="1448452"/>
            <a:ext cx="7147793" cy="5078695"/>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8476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EF81CE2A-D93E-7042-93BE-EFD972D6939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3D38957-7E5B-D64E-A133-7037855F33F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6C55A3F-3829-D84E-95A6-652DCA2A2FE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 Disclaimer</a:t>
            </a:r>
          </a:p>
        </p:txBody>
      </p:sp>
      <p:grpSp>
        <p:nvGrpSpPr>
          <p:cNvPr id="24" name="Group 23">
            <a:extLst>
              <a:ext uri="{FF2B5EF4-FFF2-40B4-BE49-F238E27FC236}">
                <a16:creationId xmlns:a16="http://schemas.microsoft.com/office/drawing/2014/main" id="{5B088E26-E07C-DFF1-D5A5-C9F625275457}"/>
              </a:ext>
            </a:extLst>
          </p:cNvPr>
          <p:cNvGrpSpPr/>
          <p:nvPr/>
        </p:nvGrpSpPr>
        <p:grpSpPr>
          <a:xfrm>
            <a:off x="520310" y="1482999"/>
            <a:ext cx="11151379" cy="2306508"/>
            <a:chOff x="541176" y="4224204"/>
            <a:chExt cx="11151379" cy="2306508"/>
          </a:xfrm>
        </p:grpSpPr>
        <p:sp>
          <p:nvSpPr>
            <p:cNvPr id="22" name="Rectangle 21">
              <a:extLst>
                <a:ext uri="{FF2B5EF4-FFF2-40B4-BE49-F238E27FC236}">
                  <a16:creationId xmlns:a16="http://schemas.microsoft.com/office/drawing/2014/main" id="{801D0EEB-DD74-5DF1-16C7-F7CE936A6E42}"/>
                </a:ext>
              </a:extLst>
            </p:cNvPr>
            <p:cNvSpPr/>
            <p:nvPr/>
          </p:nvSpPr>
          <p:spPr>
            <a:xfrm>
              <a:off x="619575" y="4224204"/>
              <a:ext cx="11072980" cy="2183923"/>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81CF3BA-961C-3865-23B7-1FB36C9033D8}"/>
                </a:ext>
              </a:extLst>
            </p:cNvPr>
            <p:cNvSpPr/>
            <p:nvPr/>
          </p:nvSpPr>
          <p:spPr>
            <a:xfrm>
              <a:off x="541176" y="4293677"/>
              <a:ext cx="11112759" cy="223703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0CBC47E-0F69-F955-53A8-32A6F71E5B48}"/>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190376" y="4313703"/>
              <a:ext cx="2371167" cy="2163897"/>
            </a:xfrm>
            <a:prstGeom prst="rect">
              <a:avLst/>
            </a:prstGeom>
          </p:spPr>
        </p:pic>
        <p:sp>
          <p:nvSpPr>
            <p:cNvPr id="21" name="TextBox 20">
              <a:extLst>
                <a:ext uri="{FF2B5EF4-FFF2-40B4-BE49-F238E27FC236}">
                  <a16:creationId xmlns:a16="http://schemas.microsoft.com/office/drawing/2014/main" id="{8EDA9807-44B3-59D4-CD1E-F3E9753408E7}"/>
                </a:ext>
              </a:extLst>
            </p:cNvPr>
            <p:cNvSpPr txBox="1"/>
            <p:nvPr/>
          </p:nvSpPr>
          <p:spPr>
            <a:xfrm>
              <a:off x="719296" y="4892694"/>
              <a:ext cx="8808720" cy="1077218"/>
            </a:xfrm>
            <a:prstGeom prst="rect">
              <a:avLst/>
            </a:prstGeom>
            <a:noFill/>
          </p:spPr>
          <p:txBody>
            <a:bodyPr wrap="square" rtlCol="0">
              <a:spAutoFit/>
            </a:bodyPr>
            <a:lstStyle/>
            <a:p>
              <a:r>
                <a:rPr lang="en-US" sz="3200" dirty="0"/>
                <a:t>This is a new course, and we are attempting to cover a lot of ground with a unique structure!</a:t>
              </a:r>
            </a:p>
          </p:txBody>
        </p:sp>
      </p:grpSp>
      <p:sp>
        <p:nvSpPr>
          <p:cNvPr id="3" name="TextBox 2">
            <a:extLst>
              <a:ext uri="{FF2B5EF4-FFF2-40B4-BE49-F238E27FC236}">
                <a16:creationId xmlns:a16="http://schemas.microsoft.com/office/drawing/2014/main" id="{4EA3C1DF-E8EF-B4A1-4869-88F52FF39DDF}"/>
              </a:ext>
            </a:extLst>
          </p:cNvPr>
          <p:cNvSpPr txBox="1"/>
          <p:nvPr/>
        </p:nvSpPr>
        <p:spPr>
          <a:xfrm>
            <a:off x="284480" y="3953454"/>
            <a:ext cx="11907520" cy="2554545"/>
          </a:xfrm>
          <a:prstGeom prst="rect">
            <a:avLst/>
          </a:prstGeom>
          <a:noFill/>
        </p:spPr>
        <p:txBody>
          <a:bodyPr wrap="square" rtlCol="0">
            <a:spAutoFit/>
          </a:bodyPr>
          <a:lstStyle/>
          <a:p>
            <a:pPr marL="457200" indent="-457200">
              <a:buFont typeface="Arial" panose="020B0604020202020204" pitchFamily="34" charset="0"/>
              <a:buChar char="•"/>
            </a:pPr>
            <a:r>
              <a:rPr lang="en-US" sz="3200" dirty="0"/>
              <a:t>Ask questions – about the course structure/schedule as well as content!</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Provide feedback via email, Canvas, office hours</a:t>
            </a:r>
          </a:p>
          <a:p>
            <a:pPr marL="457200" indent="-457200">
              <a:buFont typeface="Arial" panose="020B0604020202020204" pitchFamily="34" charset="0"/>
              <a:buChar char="•"/>
            </a:pPr>
            <a:r>
              <a:rPr lang="en-US" sz="3200" dirty="0"/>
              <a:t>Class Feedback Surveys will be offered for Extra Credit</a:t>
            </a:r>
          </a:p>
        </p:txBody>
      </p:sp>
    </p:spTree>
    <p:extLst>
      <p:ext uri="{BB962C8B-B14F-4D97-AF65-F5344CB8AC3E}">
        <p14:creationId xmlns:p14="http://schemas.microsoft.com/office/powerpoint/2010/main" val="1453050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E48F1-CA7B-0DC4-80F4-642BE9140E3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776FC0DD-68CB-A57C-4FA8-C72B15DB3318}"/>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949A8BFF-0C00-F9BA-630B-1F68155766AE}"/>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08654D6E-E328-ED5B-A97B-92743EBAD8E1}"/>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In-Class Activity</a:t>
            </a:r>
          </a:p>
        </p:txBody>
      </p:sp>
      <p:sp>
        <p:nvSpPr>
          <p:cNvPr id="2" name="TextBox 1">
            <a:extLst>
              <a:ext uri="{FF2B5EF4-FFF2-40B4-BE49-F238E27FC236}">
                <a16:creationId xmlns:a16="http://schemas.microsoft.com/office/drawing/2014/main" id="{2D683F36-ACB0-B750-82E9-D6609F34BF03}"/>
              </a:ext>
            </a:extLst>
          </p:cNvPr>
          <p:cNvSpPr txBox="1"/>
          <p:nvPr/>
        </p:nvSpPr>
        <p:spPr>
          <a:xfrm>
            <a:off x="199380" y="1333956"/>
            <a:ext cx="11643215" cy="4524315"/>
          </a:xfrm>
          <a:prstGeom prst="rect">
            <a:avLst/>
          </a:prstGeom>
          <a:noFill/>
        </p:spPr>
        <p:txBody>
          <a:bodyPr wrap="square" rtlCol="0">
            <a:spAutoFit/>
          </a:bodyPr>
          <a:lstStyle/>
          <a:p>
            <a:r>
              <a:rPr lang="en-US" b="1" dirty="0"/>
              <a:t>Course Summary 1-pager: </a:t>
            </a:r>
            <a:r>
              <a:rPr lang="en-US" dirty="0"/>
              <a:t>grab a paper and pen, divide your paper in half with a line. No wrong answers, no </a:t>
            </a:r>
            <a:r>
              <a:rPr lang="en-US" dirty="0" err="1"/>
              <a:t>redos</a:t>
            </a:r>
            <a:r>
              <a:rPr lang="en-US" dirty="0"/>
              <a:t> (unless something horrible happens):</a:t>
            </a:r>
          </a:p>
          <a:p>
            <a:endParaRPr lang="en-US" dirty="0"/>
          </a:p>
          <a:p>
            <a:r>
              <a:rPr lang="en-US" u="sng" dirty="0"/>
              <a:t>Top half:</a:t>
            </a:r>
          </a:p>
          <a:p>
            <a:r>
              <a:rPr lang="en-US" dirty="0"/>
              <a:t>1) Write down these categories, and </a:t>
            </a:r>
            <a:r>
              <a:rPr lang="en-US" u="sng" dirty="0"/>
              <a:t>3-5</a:t>
            </a:r>
            <a:r>
              <a:rPr lang="en-US" dirty="0"/>
              <a:t> short bullet points that come to mind for each, in the context of robotics: Action, Perception, Intelligence </a:t>
            </a:r>
          </a:p>
          <a:p>
            <a:endParaRPr lang="en-US" dirty="0"/>
          </a:p>
          <a:p>
            <a:r>
              <a:rPr lang="en-US" u="sng" dirty="0"/>
              <a:t>Bottom half:</a:t>
            </a:r>
          </a:p>
          <a:p>
            <a:r>
              <a:rPr lang="en-US" dirty="0"/>
              <a:t>2) Draw a flowchart for designing an autonomous mobile robot from scratch. This should answer questions like how it will be powered, how it will move, how it will be controlled, and how it will be built, </a:t>
            </a:r>
            <a:r>
              <a:rPr lang="en-US" u="sng" dirty="0"/>
              <a:t>to the best of your ability.</a:t>
            </a:r>
            <a:r>
              <a:rPr lang="en-US" dirty="0"/>
              <a:t> Use numbers with units whenever possible! (Hint: don’t know where to start? Start with the battery.)</a:t>
            </a:r>
          </a:p>
        </p:txBody>
      </p:sp>
    </p:spTree>
    <p:extLst>
      <p:ext uri="{BB962C8B-B14F-4D97-AF65-F5344CB8AC3E}">
        <p14:creationId xmlns:p14="http://schemas.microsoft.com/office/powerpoint/2010/main" val="42470208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F693A-390E-4EFD-05C0-6AE4C8580992}"/>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6E8D3591-5957-5A3C-2AE6-7421E4B74BAA}"/>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CD8BDFF9-36AB-B7BA-4955-B7F6575593B6}"/>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FCF0969-7858-26F2-6295-D62C6036589A}"/>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Discuss In-Class Activity</a:t>
            </a:r>
          </a:p>
        </p:txBody>
      </p:sp>
    </p:spTree>
    <p:extLst>
      <p:ext uri="{BB962C8B-B14F-4D97-AF65-F5344CB8AC3E}">
        <p14:creationId xmlns:p14="http://schemas.microsoft.com/office/powerpoint/2010/main" val="1468768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06A36-22CB-A4EF-D06F-FB22A8667441}"/>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0D8D5B1C-44BF-70EF-7FBD-EEA183DE05DC}"/>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85DF1C4-5301-8961-38C9-4B238480EF97}"/>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412C56DA-BD0E-41DA-8147-2D0CED8579BE}"/>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Final Notes</a:t>
            </a:r>
          </a:p>
        </p:txBody>
      </p:sp>
      <p:sp>
        <p:nvSpPr>
          <p:cNvPr id="2" name="TextBox 1">
            <a:extLst>
              <a:ext uri="{FF2B5EF4-FFF2-40B4-BE49-F238E27FC236}">
                <a16:creationId xmlns:a16="http://schemas.microsoft.com/office/drawing/2014/main" id="{51B290DD-B8FC-4E44-E1FE-1B61BA05EAAE}"/>
              </a:ext>
            </a:extLst>
          </p:cNvPr>
          <p:cNvSpPr txBox="1"/>
          <p:nvPr/>
        </p:nvSpPr>
        <p:spPr>
          <a:xfrm>
            <a:off x="175846" y="1296173"/>
            <a:ext cx="11934092" cy="3046988"/>
          </a:xfrm>
          <a:prstGeom prst="rect">
            <a:avLst/>
          </a:prstGeom>
          <a:noFill/>
        </p:spPr>
        <p:txBody>
          <a:bodyPr wrap="square" rtlCol="0">
            <a:spAutoFit/>
          </a:bodyPr>
          <a:lstStyle/>
          <a:p>
            <a:pPr marL="514350" indent="-514350">
              <a:buFont typeface="+mj-lt"/>
              <a:buAutoNum type="arabicPeriod"/>
            </a:pPr>
            <a:r>
              <a:rPr lang="en-US" sz="3200" dirty="0"/>
              <a:t>Don’t forget to do the readings on the course website</a:t>
            </a:r>
          </a:p>
          <a:p>
            <a:pPr marL="514350" indent="-514350">
              <a:buFont typeface="+mj-lt"/>
              <a:buAutoNum type="arabicPeriod"/>
            </a:pPr>
            <a:endParaRPr lang="en-US" sz="3200" dirty="0"/>
          </a:p>
          <a:p>
            <a:pPr marL="514350" indent="-514350">
              <a:buFont typeface="+mj-lt"/>
              <a:buAutoNum type="arabicPeriod"/>
            </a:pPr>
            <a:r>
              <a:rPr lang="en-US" sz="3200" dirty="0"/>
              <a:t>Bringing a laptop to class is strongly suggested. Don’t have   one? Talk to me after class or send an email.</a:t>
            </a:r>
          </a:p>
          <a:p>
            <a:pPr marL="514350" indent="-514350">
              <a:buFont typeface="+mj-lt"/>
              <a:buAutoNum type="arabicPeriod"/>
            </a:pPr>
            <a:endParaRPr lang="en-US" sz="3200" dirty="0"/>
          </a:p>
          <a:p>
            <a:pPr marL="514350" indent="-514350">
              <a:buFont typeface="+mj-lt"/>
              <a:buAutoNum type="arabicPeriod"/>
            </a:pPr>
            <a:r>
              <a:rPr lang="en-US" sz="3200" dirty="0"/>
              <a:t>Get software issues figured out </a:t>
            </a:r>
            <a:r>
              <a:rPr lang="en-US" sz="3200" u="sng" dirty="0"/>
              <a:t>early</a:t>
            </a:r>
            <a:r>
              <a:rPr lang="en-US" sz="3200" dirty="0"/>
              <a:t> </a:t>
            </a:r>
          </a:p>
        </p:txBody>
      </p:sp>
    </p:spTree>
    <p:extLst>
      <p:ext uri="{BB962C8B-B14F-4D97-AF65-F5344CB8AC3E}">
        <p14:creationId xmlns:p14="http://schemas.microsoft.com/office/powerpoint/2010/main" val="175882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2DA75-4B0F-3430-168F-B30B778154EB}"/>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0D6B8F99-C0E1-C546-872D-1D5044DEB116}"/>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0ABC4EBE-1776-FACA-B189-A57546398CD3}"/>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1573C5BE-9601-25E6-392F-CDE91BC9E1E4}"/>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Micro Air Vehicles</a:t>
            </a:r>
          </a:p>
        </p:txBody>
      </p:sp>
      <p:pic>
        <p:nvPicPr>
          <p:cNvPr id="2" name="Picture 1" descr="This Swarm of Search and Rescue Drones Can Explore Without Human Help |  Discover Magazine">
            <a:extLst>
              <a:ext uri="{FF2B5EF4-FFF2-40B4-BE49-F238E27FC236}">
                <a16:creationId xmlns:a16="http://schemas.microsoft.com/office/drawing/2014/main" id="{9C32F432-3BD8-E0AF-7F30-BE31C3D76649}"/>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6367"/>
          <a:stretch>
            <a:fillRect/>
          </a:stretch>
        </p:blipFill>
        <p:spPr bwMode="auto">
          <a:xfrm>
            <a:off x="188088"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4A93A25-71A9-A564-8657-B637D4F51DB6}"/>
              </a:ext>
            </a:extLst>
          </p:cNvPr>
          <p:cNvSpPr txBox="1"/>
          <p:nvPr/>
        </p:nvSpPr>
        <p:spPr>
          <a:xfrm>
            <a:off x="798531" y="5153150"/>
            <a:ext cx="1640193" cy="461665"/>
          </a:xfrm>
          <a:prstGeom prst="rect">
            <a:avLst/>
          </a:prstGeom>
          <a:noFill/>
        </p:spPr>
        <p:txBody>
          <a:bodyPr wrap="none" rtlCol="0">
            <a:spAutoFit/>
          </a:bodyPr>
          <a:lstStyle/>
          <a:p>
            <a:r>
              <a:rPr lang="en-US" b="1" i="1" dirty="0" err="1"/>
              <a:t>Crazyflies</a:t>
            </a:r>
            <a:endParaRPr lang="en-US" b="1" i="1" dirty="0"/>
          </a:p>
        </p:txBody>
      </p:sp>
      <p:pic>
        <p:nvPicPr>
          <p:cNvPr id="6" name="Picture 5">
            <a:extLst>
              <a:ext uri="{FF2B5EF4-FFF2-40B4-BE49-F238E27FC236}">
                <a16:creationId xmlns:a16="http://schemas.microsoft.com/office/drawing/2014/main" id="{FA70E1EE-11A9-9B19-F1EC-FCF32A3D6569}"/>
              </a:ext>
            </a:extLst>
          </p:cNvPr>
          <p:cNvPicPr>
            <a:picLocks noChangeAspect="1"/>
          </p:cNvPicPr>
          <p:nvPr/>
        </p:nvPicPr>
        <p:blipFill>
          <a:blip r:embed="rId5"/>
          <a:stretch>
            <a:fillRect/>
          </a:stretch>
        </p:blipFill>
        <p:spPr>
          <a:xfrm>
            <a:off x="4932096" y="1540679"/>
            <a:ext cx="6461373" cy="5010963"/>
          </a:xfrm>
          <a:prstGeom prst="rect">
            <a:avLst/>
          </a:prstGeom>
          <a:ln w="12700">
            <a:solidFill>
              <a:schemeClr val="tx1"/>
            </a:solidFill>
          </a:ln>
        </p:spPr>
      </p:pic>
    </p:spTree>
    <p:extLst>
      <p:ext uri="{BB962C8B-B14F-4D97-AF65-F5344CB8AC3E}">
        <p14:creationId xmlns:p14="http://schemas.microsoft.com/office/powerpoint/2010/main" val="2103507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21584D-4B73-406C-8590-22C1AA5C295D}"/>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041CB060-74AF-62A0-D892-89E38B53642B}"/>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61E19675-DE50-C9AF-2D55-84615C57E4AF}"/>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842BAA6C-00FC-34EE-FA8B-035CEB5284C1}"/>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a:t>
            </a:r>
            <a:r>
              <a:rPr lang="en-US" sz="3600" dirty="0" err="1">
                <a:solidFill>
                  <a:schemeClr val="bg1"/>
                </a:solidFill>
              </a:rPr>
              <a:t>Millisystems</a:t>
            </a:r>
            <a:endParaRPr lang="en-US" sz="3600" dirty="0">
              <a:solidFill>
                <a:schemeClr val="bg1"/>
              </a:solidFill>
            </a:endParaRPr>
          </a:p>
        </p:txBody>
      </p:sp>
      <p:pic>
        <p:nvPicPr>
          <p:cNvPr id="3" name="Picture 5" descr="Can A Thousand Tiny Swarming Robots Outsmart Nature? | KQED">
            <a:extLst>
              <a:ext uri="{FF2B5EF4-FFF2-40B4-BE49-F238E27FC236}">
                <a16:creationId xmlns:a16="http://schemas.microsoft.com/office/drawing/2014/main" id="{CE1DDDC3-0F22-8768-12A6-91E0ACF74751}"/>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4803"/>
          <a:stretch>
            <a:fillRect/>
          </a:stretch>
        </p:blipFill>
        <p:spPr bwMode="auto">
          <a:xfrm>
            <a:off x="190222"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40F5E00-D388-0824-B0A3-F68498DBF471}"/>
              </a:ext>
            </a:extLst>
          </p:cNvPr>
          <p:cNvSpPr txBox="1"/>
          <p:nvPr/>
        </p:nvSpPr>
        <p:spPr>
          <a:xfrm>
            <a:off x="1053055" y="5153150"/>
            <a:ext cx="1414170" cy="461665"/>
          </a:xfrm>
          <a:prstGeom prst="rect">
            <a:avLst/>
          </a:prstGeom>
          <a:noFill/>
        </p:spPr>
        <p:txBody>
          <a:bodyPr wrap="none" rtlCol="0">
            <a:spAutoFit/>
          </a:bodyPr>
          <a:lstStyle/>
          <a:p>
            <a:r>
              <a:rPr lang="en-US" b="1" i="1" dirty="0" err="1"/>
              <a:t>Kilobots</a:t>
            </a:r>
            <a:endParaRPr lang="en-US" b="1" i="1" dirty="0"/>
          </a:p>
        </p:txBody>
      </p:sp>
      <p:pic>
        <p:nvPicPr>
          <p:cNvPr id="5" name="Picture 4">
            <a:extLst>
              <a:ext uri="{FF2B5EF4-FFF2-40B4-BE49-F238E27FC236}">
                <a16:creationId xmlns:a16="http://schemas.microsoft.com/office/drawing/2014/main" id="{A203A906-AB05-7B7D-80BF-2A6259BA1C55}"/>
              </a:ext>
            </a:extLst>
          </p:cNvPr>
          <p:cNvPicPr>
            <a:picLocks noChangeAspect="1"/>
          </p:cNvPicPr>
          <p:nvPr/>
        </p:nvPicPr>
        <p:blipFill>
          <a:blip r:embed="rId5"/>
          <a:stretch>
            <a:fillRect/>
          </a:stretch>
        </p:blipFill>
        <p:spPr>
          <a:xfrm>
            <a:off x="5483017" y="1627225"/>
            <a:ext cx="5610637" cy="4716425"/>
          </a:xfrm>
          <a:prstGeom prst="rect">
            <a:avLst/>
          </a:prstGeom>
          <a:ln w="12700">
            <a:solidFill>
              <a:schemeClr val="tx1"/>
            </a:solidFill>
          </a:ln>
        </p:spPr>
      </p:pic>
      <p:sp>
        <p:nvSpPr>
          <p:cNvPr id="6" name="TextBox 5">
            <a:extLst>
              <a:ext uri="{FF2B5EF4-FFF2-40B4-BE49-F238E27FC236}">
                <a16:creationId xmlns:a16="http://schemas.microsoft.com/office/drawing/2014/main" id="{DD1A12A4-0DCC-B163-086B-2860AC0F2317}"/>
              </a:ext>
            </a:extLst>
          </p:cNvPr>
          <p:cNvSpPr txBox="1"/>
          <p:nvPr/>
        </p:nvSpPr>
        <p:spPr>
          <a:xfrm>
            <a:off x="8715737" y="6343650"/>
            <a:ext cx="2492990" cy="369332"/>
          </a:xfrm>
          <a:prstGeom prst="rect">
            <a:avLst/>
          </a:prstGeom>
          <a:noFill/>
        </p:spPr>
        <p:txBody>
          <a:bodyPr wrap="none" rtlCol="0">
            <a:spAutoFit/>
          </a:bodyPr>
          <a:lstStyle/>
          <a:p>
            <a:r>
              <a:rPr lang="en-US" sz="1800" i="1" dirty="0"/>
              <a:t>Rubenstein et al. 2012</a:t>
            </a:r>
          </a:p>
        </p:txBody>
      </p:sp>
    </p:spTree>
    <p:extLst>
      <p:ext uri="{BB962C8B-B14F-4D97-AF65-F5344CB8AC3E}">
        <p14:creationId xmlns:p14="http://schemas.microsoft.com/office/powerpoint/2010/main" val="101327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3314" name="Picture 2" descr="Sensors | Free Full-Text | Swarm Robotics: A Perspective on the Latest  Reviewed Concepts and Applications | HTML">
            <a:extLst>
              <a:ext uri="{FF2B5EF4-FFF2-40B4-BE49-F238E27FC236}">
                <a16:creationId xmlns:a16="http://schemas.microsoft.com/office/drawing/2014/main" id="{F1D8672C-261A-A8AD-1A70-BC0745F44D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4835" y="1370879"/>
            <a:ext cx="7022071" cy="523384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8">
            <a:extLst>
              <a:ext uri="{FF2B5EF4-FFF2-40B4-BE49-F238E27FC236}">
                <a16:creationId xmlns:a16="http://schemas.microsoft.com/office/drawing/2014/main" id="{67EA8D50-B828-9A95-F46E-BDD5DA791880}"/>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3" name="Rectangle 2">
            <a:extLst>
              <a:ext uri="{FF2B5EF4-FFF2-40B4-BE49-F238E27FC236}">
                <a16:creationId xmlns:a16="http://schemas.microsoft.com/office/drawing/2014/main" id="{6EC45A50-D7BB-374B-F221-BF889DE37685}"/>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482535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88DEDEB9-0BB5-961C-5537-3DE34E29A4CB}"/>
              </a:ext>
            </a:extLst>
          </p:cNvPr>
          <p:cNvCxnSpPr/>
          <p:nvPr/>
        </p:nvCxnSpPr>
        <p:spPr>
          <a:xfrm>
            <a:off x="2476500" y="1485900"/>
            <a:ext cx="0" cy="44577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EB93D27-6CA4-A479-E2EA-623AC63B4F00}"/>
              </a:ext>
            </a:extLst>
          </p:cNvPr>
          <p:cNvCxnSpPr>
            <a:cxnSpLocks/>
          </p:cNvCxnSpPr>
          <p:nvPr/>
        </p:nvCxnSpPr>
        <p:spPr>
          <a:xfrm flipH="1">
            <a:off x="2476500" y="5943600"/>
            <a:ext cx="689748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D4D333D-6A38-11A0-C745-60BCBD37400B}"/>
              </a:ext>
            </a:extLst>
          </p:cNvPr>
          <p:cNvSpPr txBox="1"/>
          <p:nvPr/>
        </p:nvSpPr>
        <p:spPr>
          <a:xfrm>
            <a:off x="5332419" y="6312415"/>
            <a:ext cx="120186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Group Size</a:t>
            </a:r>
          </a:p>
        </p:txBody>
      </p:sp>
      <p:sp>
        <p:nvSpPr>
          <p:cNvPr id="9" name="TextBox 8">
            <a:extLst>
              <a:ext uri="{FF2B5EF4-FFF2-40B4-BE49-F238E27FC236}">
                <a16:creationId xmlns:a16="http://schemas.microsoft.com/office/drawing/2014/main" id="{5C051C2D-61BA-CEF4-3548-AA5B22795E3F}"/>
              </a:ext>
            </a:extLst>
          </p:cNvPr>
          <p:cNvSpPr txBox="1"/>
          <p:nvPr/>
        </p:nvSpPr>
        <p:spPr>
          <a:xfrm>
            <a:off x="542483" y="3438564"/>
            <a:ext cx="11680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Agent Size</a:t>
            </a:r>
          </a:p>
        </p:txBody>
      </p:sp>
      <p:sp>
        <p:nvSpPr>
          <p:cNvPr id="10" name="TextBox 9">
            <a:extLst>
              <a:ext uri="{FF2B5EF4-FFF2-40B4-BE49-F238E27FC236}">
                <a16:creationId xmlns:a16="http://schemas.microsoft.com/office/drawing/2014/main" id="{A5FDE12F-98B9-EF4F-1E76-FC5B794980AB}"/>
              </a:ext>
            </a:extLst>
          </p:cNvPr>
          <p:cNvSpPr txBox="1"/>
          <p:nvPr/>
        </p:nvSpPr>
        <p:spPr>
          <a:xfrm>
            <a:off x="4611006" y="5952608"/>
            <a:ext cx="5357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a:t>
            </a:r>
          </a:p>
        </p:txBody>
      </p:sp>
      <p:sp>
        <p:nvSpPr>
          <p:cNvPr id="11" name="TextBox 10">
            <a:extLst>
              <a:ext uri="{FF2B5EF4-FFF2-40B4-BE49-F238E27FC236}">
                <a16:creationId xmlns:a16="http://schemas.microsoft.com/office/drawing/2014/main" id="{A8F74041-024F-39FD-9EE0-40EC7CC8D236}"/>
              </a:ext>
            </a:extLst>
          </p:cNvPr>
          <p:cNvSpPr txBox="1"/>
          <p:nvPr/>
        </p:nvSpPr>
        <p:spPr>
          <a:xfrm>
            <a:off x="5758452" y="5952608"/>
            <a:ext cx="65274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a:t>
            </a:r>
          </a:p>
        </p:txBody>
      </p:sp>
      <p:sp>
        <p:nvSpPr>
          <p:cNvPr id="12" name="TextBox 11">
            <a:extLst>
              <a:ext uri="{FF2B5EF4-FFF2-40B4-BE49-F238E27FC236}">
                <a16:creationId xmlns:a16="http://schemas.microsoft.com/office/drawing/2014/main" id="{F233F856-C98E-75D7-052A-36DCCD0EE918}"/>
              </a:ext>
            </a:extLst>
          </p:cNvPr>
          <p:cNvSpPr txBox="1"/>
          <p:nvPr/>
        </p:nvSpPr>
        <p:spPr>
          <a:xfrm>
            <a:off x="7022917" y="5952608"/>
            <a:ext cx="8274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a:t>
            </a:r>
          </a:p>
        </p:txBody>
      </p:sp>
      <p:sp>
        <p:nvSpPr>
          <p:cNvPr id="13" name="TextBox 12">
            <a:extLst>
              <a:ext uri="{FF2B5EF4-FFF2-40B4-BE49-F238E27FC236}">
                <a16:creationId xmlns:a16="http://schemas.microsoft.com/office/drawing/2014/main" id="{95DEDFC1-E0DF-FAB9-4037-20BF6DA460D7}"/>
              </a:ext>
            </a:extLst>
          </p:cNvPr>
          <p:cNvSpPr txBox="1"/>
          <p:nvPr/>
        </p:nvSpPr>
        <p:spPr>
          <a:xfrm>
            <a:off x="3580580" y="595260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a:t>
            </a:r>
          </a:p>
        </p:txBody>
      </p:sp>
      <p:sp>
        <p:nvSpPr>
          <p:cNvPr id="14" name="TextBox 13">
            <a:extLst>
              <a:ext uri="{FF2B5EF4-FFF2-40B4-BE49-F238E27FC236}">
                <a16:creationId xmlns:a16="http://schemas.microsoft.com/office/drawing/2014/main" id="{63996B81-F9A6-F906-7A54-55AD7B872565}"/>
              </a:ext>
            </a:extLst>
          </p:cNvPr>
          <p:cNvSpPr txBox="1"/>
          <p:nvPr/>
        </p:nvSpPr>
        <p:spPr>
          <a:xfrm>
            <a:off x="2667172" y="5952608"/>
            <a:ext cx="3016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15" name="TextBox 14">
            <a:extLst>
              <a:ext uri="{FF2B5EF4-FFF2-40B4-BE49-F238E27FC236}">
                <a16:creationId xmlns:a16="http://schemas.microsoft.com/office/drawing/2014/main" id="{FEBBEA25-230E-EB18-2FB2-6C5E951845FA}"/>
              </a:ext>
            </a:extLst>
          </p:cNvPr>
          <p:cNvSpPr txBox="1"/>
          <p:nvPr/>
        </p:nvSpPr>
        <p:spPr>
          <a:xfrm>
            <a:off x="8462111" y="5952608"/>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100,000</a:t>
            </a:r>
          </a:p>
        </p:txBody>
      </p:sp>
      <p:sp>
        <p:nvSpPr>
          <p:cNvPr id="16" name="TextBox 15">
            <a:extLst>
              <a:ext uri="{FF2B5EF4-FFF2-40B4-BE49-F238E27FC236}">
                <a16:creationId xmlns:a16="http://schemas.microsoft.com/office/drawing/2014/main" id="{054E8071-B5BC-4BE5-A163-B2CD28240D6C}"/>
              </a:ext>
            </a:extLst>
          </p:cNvPr>
          <p:cNvSpPr txBox="1"/>
          <p:nvPr/>
        </p:nvSpPr>
        <p:spPr>
          <a:xfrm>
            <a:off x="1532011" y="5463586"/>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1-10um</a:t>
            </a:r>
          </a:p>
        </p:txBody>
      </p:sp>
      <p:sp>
        <p:nvSpPr>
          <p:cNvPr id="17" name="TextBox 16">
            <a:extLst>
              <a:ext uri="{FF2B5EF4-FFF2-40B4-BE49-F238E27FC236}">
                <a16:creationId xmlns:a16="http://schemas.microsoft.com/office/drawing/2014/main" id="{C47D41C3-AC93-3015-1312-45714A38EB20}"/>
              </a:ext>
            </a:extLst>
          </p:cNvPr>
          <p:cNvSpPr txBox="1"/>
          <p:nvPr/>
        </p:nvSpPr>
        <p:spPr>
          <a:xfrm>
            <a:off x="1532011" y="1570747"/>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10m</a:t>
            </a:r>
          </a:p>
        </p:txBody>
      </p:sp>
      <p:sp>
        <p:nvSpPr>
          <p:cNvPr id="18" name="TextBox 17">
            <a:extLst>
              <a:ext uri="{FF2B5EF4-FFF2-40B4-BE49-F238E27FC236}">
                <a16:creationId xmlns:a16="http://schemas.microsoft.com/office/drawing/2014/main" id="{4AC8CE5B-BE69-5933-5501-F2683943A9DF}"/>
              </a:ext>
            </a:extLst>
          </p:cNvPr>
          <p:cNvSpPr txBox="1"/>
          <p:nvPr/>
        </p:nvSpPr>
        <p:spPr>
          <a:xfrm>
            <a:off x="1532011" y="2219554"/>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a:t>
            </a:r>
          </a:p>
        </p:txBody>
      </p:sp>
      <p:sp>
        <p:nvSpPr>
          <p:cNvPr id="19" name="TextBox 18">
            <a:extLst>
              <a:ext uri="{FF2B5EF4-FFF2-40B4-BE49-F238E27FC236}">
                <a16:creationId xmlns:a16="http://schemas.microsoft.com/office/drawing/2014/main" id="{19CB30D1-338C-FDF7-7CAE-BF86800685DF}"/>
              </a:ext>
            </a:extLst>
          </p:cNvPr>
          <p:cNvSpPr txBox="1"/>
          <p:nvPr/>
        </p:nvSpPr>
        <p:spPr>
          <a:xfrm>
            <a:off x="1532011" y="2868361"/>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0.1m</a:t>
            </a:r>
          </a:p>
        </p:txBody>
      </p:sp>
      <p:sp>
        <p:nvSpPr>
          <p:cNvPr id="20" name="TextBox 19">
            <a:extLst>
              <a:ext uri="{FF2B5EF4-FFF2-40B4-BE49-F238E27FC236}">
                <a16:creationId xmlns:a16="http://schemas.microsoft.com/office/drawing/2014/main" id="{7666CF56-5119-CB90-9F36-5DC6072F4E8E}"/>
              </a:ext>
            </a:extLst>
          </p:cNvPr>
          <p:cNvSpPr txBox="1"/>
          <p:nvPr/>
        </p:nvSpPr>
        <p:spPr>
          <a:xfrm>
            <a:off x="1532011" y="3517168"/>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1cm</a:t>
            </a:r>
          </a:p>
        </p:txBody>
      </p:sp>
      <p:sp>
        <p:nvSpPr>
          <p:cNvPr id="21" name="TextBox 20">
            <a:extLst>
              <a:ext uri="{FF2B5EF4-FFF2-40B4-BE49-F238E27FC236}">
                <a16:creationId xmlns:a16="http://schemas.microsoft.com/office/drawing/2014/main" id="{1479648C-BB87-B2DC-E42C-15082D71980E}"/>
              </a:ext>
            </a:extLst>
          </p:cNvPr>
          <p:cNvSpPr txBox="1"/>
          <p:nvPr/>
        </p:nvSpPr>
        <p:spPr>
          <a:xfrm>
            <a:off x="1532011" y="4165975"/>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1mm</a:t>
            </a:r>
          </a:p>
        </p:txBody>
      </p:sp>
      <p:sp>
        <p:nvSpPr>
          <p:cNvPr id="22" name="TextBox 21">
            <a:extLst>
              <a:ext uri="{FF2B5EF4-FFF2-40B4-BE49-F238E27FC236}">
                <a16:creationId xmlns:a16="http://schemas.microsoft.com/office/drawing/2014/main" id="{472F4325-C8E6-CAF9-8C5F-66C5DA6F1B12}"/>
              </a:ext>
            </a:extLst>
          </p:cNvPr>
          <p:cNvSpPr txBox="1"/>
          <p:nvPr/>
        </p:nvSpPr>
        <p:spPr>
          <a:xfrm>
            <a:off x="1532011" y="4814782"/>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100um</a:t>
            </a:r>
          </a:p>
        </p:txBody>
      </p:sp>
      <p:sp>
        <p:nvSpPr>
          <p:cNvPr id="26" name="TextBox 25">
            <a:extLst>
              <a:ext uri="{FF2B5EF4-FFF2-40B4-BE49-F238E27FC236}">
                <a16:creationId xmlns:a16="http://schemas.microsoft.com/office/drawing/2014/main" id="{11D7351A-DB94-E758-D217-636858DBB042}"/>
              </a:ext>
            </a:extLst>
          </p:cNvPr>
          <p:cNvSpPr txBox="1"/>
          <p:nvPr/>
        </p:nvSpPr>
        <p:spPr>
          <a:xfrm>
            <a:off x="9147689" y="5458189"/>
            <a:ext cx="94840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bacteria</a:t>
            </a:r>
          </a:p>
        </p:txBody>
      </p:sp>
      <p:sp>
        <p:nvSpPr>
          <p:cNvPr id="27" name="TextBox 26">
            <a:extLst>
              <a:ext uri="{FF2B5EF4-FFF2-40B4-BE49-F238E27FC236}">
                <a16:creationId xmlns:a16="http://schemas.microsoft.com/office/drawing/2014/main" id="{CB38B94C-B905-8FEE-C7C8-FE8388902C93}"/>
              </a:ext>
            </a:extLst>
          </p:cNvPr>
          <p:cNvSpPr txBox="1"/>
          <p:nvPr/>
        </p:nvSpPr>
        <p:spPr>
          <a:xfrm>
            <a:off x="9080357" y="4405981"/>
            <a:ext cx="13431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zooplankton</a:t>
            </a:r>
          </a:p>
        </p:txBody>
      </p:sp>
      <p:sp>
        <p:nvSpPr>
          <p:cNvPr id="28" name="TextBox 27">
            <a:extLst>
              <a:ext uri="{FF2B5EF4-FFF2-40B4-BE49-F238E27FC236}">
                <a16:creationId xmlns:a16="http://schemas.microsoft.com/office/drawing/2014/main" id="{FE6F65F0-9AA2-0F67-D563-0CD56FA0CE5A}"/>
              </a:ext>
            </a:extLst>
          </p:cNvPr>
          <p:cNvSpPr txBox="1"/>
          <p:nvPr/>
        </p:nvSpPr>
        <p:spPr>
          <a:xfrm>
            <a:off x="9015787" y="3796576"/>
            <a:ext cx="14077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social insects</a:t>
            </a:r>
          </a:p>
        </p:txBody>
      </p:sp>
      <p:sp>
        <p:nvSpPr>
          <p:cNvPr id="29" name="TextBox 28">
            <a:extLst>
              <a:ext uri="{FF2B5EF4-FFF2-40B4-BE49-F238E27FC236}">
                <a16:creationId xmlns:a16="http://schemas.microsoft.com/office/drawing/2014/main" id="{5F965E3E-0263-3D1D-78B4-9341915ABBCC}"/>
              </a:ext>
            </a:extLst>
          </p:cNvPr>
          <p:cNvSpPr txBox="1"/>
          <p:nvPr/>
        </p:nvSpPr>
        <p:spPr>
          <a:xfrm>
            <a:off x="9407291" y="3258987"/>
            <a:ext cx="52770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krill</a:t>
            </a:r>
          </a:p>
        </p:txBody>
      </p:sp>
      <p:sp>
        <p:nvSpPr>
          <p:cNvPr id="30" name="TextBox 29">
            <a:extLst>
              <a:ext uri="{FF2B5EF4-FFF2-40B4-BE49-F238E27FC236}">
                <a16:creationId xmlns:a16="http://schemas.microsoft.com/office/drawing/2014/main" id="{0322EF28-3A51-A9F7-CD4D-55B7CC081B56}"/>
              </a:ext>
            </a:extLst>
          </p:cNvPr>
          <p:cNvSpPr txBox="1"/>
          <p:nvPr/>
        </p:nvSpPr>
        <p:spPr>
          <a:xfrm>
            <a:off x="4275580" y="1496453"/>
            <a:ext cx="126188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killer whale</a:t>
            </a:r>
          </a:p>
        </p:txBody>
      </p:sp>
      <p:sp>
        <p:nvSpPr>
          <p:cNvPr id="31" name="TextBox 30">
            <a:extLst>
              <a:ext uri="{FF2B5EF4-FFF2-40B4-BE49-F238E27FC236}">
                <a16:creationId xmlns:a16="http://schemas.microsoft.com/office/drawing/2014/main" id="{5E88D7FB-A44D-219D-60F8-76A65BFBA35C}"/>
              </a:ext>
            </a:extLst>
          </p:cNvPr>
          <p:cNvSpPr txBox="1"/>
          <p:nvPr/>
        </p:nvSpPr>
        <p:spPr>
          <a:xfrm>
            <a:off x="5309368" y="1824443"/>
            <a:ext cx="61587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tuna</a:t>
            </a:r>
          </a:p>
        </p:txBody>
      </p:sp>
      <p:sp>
        <p:nvSpPr>
          <p:cNvPr id="32" name="TextBox 31">
            <a:extLst>
              <a:ext uri="{FF2B5EF4-FFF2-40B4-BE49-F238E27FC236}">
                <a16:creationId xmlns:a16="http://schemas.microsoft.com/office/drawing/2014/main" id="{1F646463-42CD-B71C-DCF6-ECA3537AE27D}"/>
              </a:ext>
            </a:extLst>
          </p:cNvPr>
          <p:cNvSpPr txBox="1"/>
          <p:nvPr/>
        </p:nvSpPr>
        <p:spPr>
          <a:xfrm>
            <a:off x="4807032" y="2244153"/>
            <a:ext cx="7514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hyena</a:t>
            </a:r>
          </a:p>
        </p:txBody>
      </p:sp>
      <p:sp>
        <p:nvSpPr>
          <p:cNvPr id="33" name="TextBox 32">
            <a:extLst>
              <a:ext uri="{FF2B5EF4-FFF2-40B4-BE49-F238E27FC236}">
                <a16:creationId xmlns:a16="http://schemas.microsoft.com/office/drawing/2014/main" id="{2005D8FF-A837-3523-0B63-30F9956082F6}"/>
              </a:ext>
            </a:extLst>
          </p:cNvPr>
          <p:cNvSpPr txBox="1"/>
          <p:nvPr/>
        </p:nvSpPr>
        <p:spPr>
          <a:xfrm>
            <a:off x="4807032" y="2498687"/>
            <a:ext cx="7277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geese</a:t>
            </a:r>
          </a:p>
        </p:txBody>
      </p:sp>
      <p:cxnSp>
        <p:nvCxnSpPr>
          <p:cNvPr id="35" name="Straight Connector 34">
            <a:extLst>
              <a:ext uri="{FF2B5EF4-FFF2-40B4-BE49-F238E27FC236}">
                <a16:creationId xmlns:a16="http://schemas.microsoft.com/office/drawing/2014/main" id="{BFB5B1E9-719E-D94F-F412-13E7C33B5E3F}"/>
              </a:ext>
            </a:extLst>
          </p:cNvPr>
          <p:cNvCxnSpPr>
            <a:cxnSpLocks/>
          </p:cNvCxnSpPr>
          <p:nvPr/>
        </p:nvCxnSpPr>
        <p:spPr>
          <a:xfrm>
            <a:off x="2640072" y="1695583"/>
            <a:ext cx="1566150"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DCB1DA2-2D33-91F2-3F45-BB4A4A2FEDC3}"/>
              </a:ext>
            </a:extLst>
          </p:cNvPr>
          <p:cNvCxnSpPr>
            <a:cxnSpLocks/>
          </p:cNvCxnSpPr>
          <p:nvPr/>
        </p:nvCxnSpPr>
        <p:spPr>
          <a:xfrm>
            <a:off x="2640072" y="2009109"/>
            <a:ext cx="2622270"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9B1C5A6-F0CE-8397-498D-AC2421BF3E11}"/>
              </a:ext>
            </a:extLst>
          </p:cNvPr>
          <p:cNvCxnSpPr>
            <a:cxnSpLocks/>
          </p:cNvCxnSpPr>
          <p:nvPr/>
        </p:nvCxnSpPr>
        <p:spPr>
          <a:xfrm>
            <a:off x="2640072" y="2450695"/>
            <a:ext cx="2072798"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8E4746-CE99-3768-7DD8-733487692F1C}"/>
              </a:ext>
            </a:extLst>
          </p:cNvPr>
          <p:cNvCxnSpPr>
            <a:cxnSpLocks/>
          </p:cNvCxnSpPr>
          <p:nvPr/>
        </p:nvCxnSpPr>
        <p:spPr>
          <a:xfrm>
            <a:off x="2640072" y="2683353"/>
            <a:ext cx="2072798"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F9EA66C-15A7-BDF4-05EA-F3A42B9B7F53}"/>
              </a:ext>
            </a:extLst>
          </p:cNvPr>
          <p:cNvCxnSpPr>
            <a:cxnSpLocks/>
          </p:cNvCxnSpPr>
          <p:nvPr/>
        </p:nvCxnSpPr>
        <p:spPr>
          <a:xfrm>
            <a:off x="2605053" y="3459706"/>
            <a:ext cx="6768932"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922F178-648E-D060-6DCC-3533B186C24A}"/>
              </a:ext>
            </a:extLst>
          </p:cNvPr>
          <p:cNvCxnSpPr>
            <a:cxnSpLocks/>
          </p:cNvCxnSpPr>
          <p:nvPr/>
        </p:nvCxnSpPr>
        <p:spPr>
          <a:xfrm>
            <a:off x="2605053" y="4002712"/>
            <a:ext cx="6410734"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F78C77A-9AAE-295C-70D8-7571DCEE9C6E}"/>
              </a:ext>
            </a:extLst>
          </p:cNvPr>
          <p:cNvCxnSpPr>
            <a:cxnSpLocks/>
          </p:cNvCxnSpPr>
          <p:nvPr/>
        </p:nvCxnSpPr>
        <p:spPr>
          <a:xfrm>
            <a:off x="2637668" y="4617340"/>
            <a:ext cx="6442689"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4DBD386-2997-B6C5-280C-C108856D9881}"/>
              </a:ext>
            </a:extLst>
          </p:cNvPr>
          <p:cNvCxnSpPr>
            <a:cxnSpLocks/>
          </p:cNvCxnSpPr>
          <p:nvPr/>
        </p:nvCxnSpPr>
        <p:spPr>
          <a:xfrm>
            <a:off x="2667172" y="5659918"/>
            <a:ext cx="6442689"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67AA94F-AD06-9460-1961-D6BB7580F2EF}"/>
              </a:ext>
            </a:extLst>
          </p:cNvPr>
          <p:cNvSpPr/>
          <p:nvPr/>
        </p:nvSpPr>
        <p:spPr>
          <a:xfrm>
            <a:off x="3265714" y="2955891"/>
            <a:ext cx="1881016" cy="1602377"/>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flocks</a:t>
            </a:r>
          </a:p>
        </p:txBody>
      </p:sp>
      <p:sp>
        <p:nvSpPr>
          <p:cNvPr id="24" name="Rectangle 23">
            <a:extLst>
              <a:ext uri="{FF2B5EF4-FFF2-40B4-BE49-F238E27FC236}">
                <a16:creationId xmlns:a16="http://schemas.microsoft.com/office/drawing/2014/main" id="{F5A5CC1C-D4BE-398C-7066-20715F45EEF5}"/>
              </a:ext>
            </a:extLst>
          </p:cNvPr>
          <p:cNvSpPr/>
          <p:nvPr/>
        </p:nvSpPr>
        <p:spPr>
          <a:xfrm>
            <a:off x="2640072" y="1754776"/>
            <a:ext cx="1052343" cy="1113585"/>
          </a:xfrm>
          <a:prstGeom prst="rect">
            <a:avLst/>
          </a:prstGeom>
          <a:solidFill>
            <a:schemeClr val="accent4">
              <a:lumMod val="60000"/>
              <a:lumOff val="40000"/>
              <a:alpha val="502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groups</a:t>
            </a:r>
          </a:p>
        </p:txBody>
      </p:sp>
      <p:sp>
        <p:nvSpPr>
          <p:cNvPr id="25" name="Rectangle 24">
            <a:extLst>
              <a:ext uri="{FF2B5EF4-FFF2-40B4-BE49-F238E27FC236}">
                <a16:creationId xmlns:a16="http://schemas.microsoft.com/office/drawing/2014/main" id="{2516B294-17A1-71BB-A012-0FD4B93FA08D}"/>
              </a:ext>
            </a:extLst>
          </p:cNvPr>
          <p:cNvSpPr/>
          <p:nvPr/>
        </p:nvSpPr>
        <p:spPr>
          <a:xfrm>
            <a:off x="6120629" y="2481324"/>
            <a:ext cx="4302916" cy="24337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swarms</a:t>
            </a:r>
          </a:p>
        </p:txBody>
      </p:sp>
      <p:sp>
        <p:nvSpPr>
          <p:cNvPr id="53" name="TextBox 52">
            <a:extLst>
              <a:ext uri="{FF2B5EF4-FFF2-40B4-BE49-F238E27FC236}">
                <a16:creationId xmlns:a16="http://schemas.microsoft.com/office/drawing/2014/main" id="{00B77414-EA87-B9BD-7E64-4C8BCEF822BA}"/>
              </a:ext>
            </a:extLst>
          </p:cNvPr>
          <p:cNvSpPr txBox="1"/>
          <p:nvPr/>
        </p:nvSpPr>
        <p:spPr>
          <a:xfrm>
            <a:off x="9502" y="6494513"/>
            <a:ext cx="32562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(adapted from slide by V. Kumar)</a:t>
            </a:r>
          </a:p>
        </p:txBody>
      </p:sp>
      <p:sp>
        <p:nvSpPr>
          <p:cNvPr id="2" name="Rectangle 8">
            <a:extLst>
              <a:ext uri="{FF2B5EF4-FFF2-40B4-BE49-F238E27FC236}">
                <a16:creationId xmlns:a16="http://schemas.microsoft.com/office/drawing/2014/main" id="{457BAB01-8EFD-ECB5-95A1-91D5325FEF4A}"/>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3" name="Rectangle 2">
            <a:extLst>
              <a:ext uri="{FF2B5EF4-FFF2-40B4-BE49-F238E27FC236}">
                <a16:creationId xmlns:a16="http://schemas.microsoft.com/office/drawing/2014/main" id="{1DCDB069-0D48-2F04-C71D-77C46E25CA67}"/>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4273669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88DEDEB9-0BB5-961C-5537-3DE34E29A4CB}"/>
              </a:ext>
            </a:extLst>
          </p:cNvPr>
          <p:cNvCxnSpPr/>
          <p:nvPr/>
        </p:nvCxnSpPr>
        <p:spPr>
          <a:xfrm>
            <a:off x="2476500" y="1485900"/>
            <a:ext cx="0" cy="44577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EB93D27-6CA4-A479-E2EA-623AC63B4F00}"/>
              </a:ext>
            </a:extLst>
          </p:cNvPr>
          <p:cNvCxnSpPr>
            <a:cxnSpLocks/>
          </p:cNvCxnSpPr>
          <p:nvPr/>
        </p:nvCxnSpPr>
        <p:spPr>
          <a:xfrm flipH="1">
            <a:off x="2476500" y="5943600"/>
            <a:ext cx="689748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D4D333D-6A38-11A0-C745-60BCBD37400B}"/>
              </a:ext>
            </a:extLst>
          </p:cNvPr>
          <p:cNvSpPr txBox="1"/>
          <p:nvPr/>
        </p:nvSpPr>
        <p:spPr>
          <a:xfrm>
            <a:off x="5332419" y="6312415"/>
            <a:ext cx="120186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Group Size</a:t>
            </a:r>
          </a:p>
        </p:txBody>
      </p:sp>
      <p:sp>
        <p:nvSpPr>
          <p:cNvPr id="9" name="TextBox 8">
            <a:extLst>
              <a:ext uri="{FF2B5EF4-FFF2-40B4-BE49-F238E27FC236}">
                <a16:creationId xmlns:a16="http://schemas.microsoft.com/office/drawing/2014/main" id="{5C051C2D-61BA-CEF4-3548-AA5B22795E3F}"/>
              </a:ext>
            </a:extLst>
          </p:cNvPr>
          <p:cNvSpPr txBox="1"/>
          <p:nvPr/>
        </p:nvSpPr>
        <p:spPr>
          <a:xfrm>
            <a:off x="542483" y="3438564"/>
            <a:ext cx="11680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Agent Size</a:t>
            </a:r>
          </a:p>
        </p:txBody>
      </p:sp>
      <p:sp>
        <p:nvSpPr>
          <p:cNvPr id="10" name="TextBox 9">
            <a:extLst>
              <a:ext uri="{FF2B5EF4-FFF2-40B4-BE49-F238E27FC236}">
                <a16:creationId xmlns:a16="http://schemas.microsoft.com/office/drawing/2014/main" id="{A5FDE12F-98B9-EF4F-1E76-FC5B794980AB}"/>
              </a:ext>
            </a:extLst>
          </p:cNvPr>
          <p:cNvSpPr txBox="1"/>
          <p:nvPr/>
        </p:nvSpPr>
        <p:spPr>
          <a:xfrm>
            <a:off x="4611006" y="5952608"/>
            <a:ext cx="5357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a:t>
            </a:r>
          </a:p>
        </p:txBody>
      </p:sp>
      <p:sp>
        <p:nvSpPr>
          <p:cNvPr id="11" name="TextBox 10">
            <a:extLst>
              <a:ext uri="{FF2B5EF4-FFF2-40B4-BE49-F238E27FC236}">
                <a16:creationId xmlns:a16="http://schemas.microsoft.com/office/drawing/2014/main" id="{A8F74041-024F-39FD-9EE0-40EC7CC8D236}"/>
              </a:ext>
            </a:extLst>
          </p:cNvPr>
          <p:cNvSpPr txBox="1"/>
          <p:nvPr/>
        </p:nvSpPr>
        <p:spPr>
          <a:xfrm>
            <a:off x="5758452" y="5952608"/>
            <a:ext cx="65274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a:t>
            </a:r>
          </a:p>
        </p:txBody>
      </p:sp>
      <p:sp>
        <p:nvSpPr>
          <p:cNvPr id="12" name="TextBox 11">
            <a:extLst>
              <a:ext uri="{FF2B5EF4-FFF2-40B4-BE49-F238E27FC236}">
                <a16:creationId xmlns:a16="http://schemas.microsoft.com/office/drawing/2014/main" id="{F233F856-C98E-75D7-052A-36DCCD0EE918}"/>
              </a:ext>
            </a:extLst>
          </p:cNvPr>
          <p:cNvSpPr txBox="1"/>
          <p:nvPr/>
        </p:nvSpPr>
        <p:spPr>
          <a:xfrm>
            <a:off x="7022917" y="5952608"/>
            <a:ext cx="8274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a:t>
            </a:r>
          </a:p>
        </p:txBody>
      </p:sp>
      <p:sp>
        <p:nvSpPr>
          <p:cNvPr id="13" name="TextBox 12">
            <a:extLst>
              <a:ext uri="{FF2B5EF4-FFF2-40B4-BE49-F238E27FC236}">
                <a16:creationId xmlns:a16="http://schemas.microsoft.com/office/drawing/2014/main" id="{95DEDFC1-E0DF-FAB9-4037-20BF6DA460D7}"/>
              </a:ext>
            </a:extLst>
          </p:cNvPr>
          <p:cNvSpPr txBox="1"/>
          <p:nvPr/>
        </p:nvSpPr>
        <p:spPr>
          <a:xfrm>
            <a:off x="3580580" y="595260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a:t>
            </a:r>
          </a:p>
        </p:txBody>
      </p:sp>
      <p:sp>
        <p:nvSpPr>
          <p:cNvPr id="14" name="TextBox 13">
            <a:extLst>
              <a:ext uri="{FF2B5EF4-FFF2-40B4-BE49-F238E27FC236}">
                <a16:creationId xmlns:a16="http://schemas.microsoft.com/office/drawing/2014/main" id="{63996B81-F9A6-F906-7A54-55AD7B872565}"/>
              </a:ext>
            </a:extLst>
          </p:cNvPr>
          <p:cNvSpPr txBox="1"/>
          <p:nvPr/>
        </p:nvSpPr>
        <p:spPr>
          <a:xfrm>
            <a:off x="2667172" y="5952608"/>
            <a:ext cx="3016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15" name="TextBox 14">
            <a:extLst>
              <a:ext uri="{FF2B5EF4-FFF2-40B4-BE49-F238E27FC236}">
                <a16:creationId xmlns:a16="http://schemas.microsoft.com/office/drawing/2014/main" id="{FEBBEA25-230E-EB18-2FB2-6C5E951845FA}"/>
              </a:ext>
            </a:extLst>
          </p:cNvPr>
          <p:cNvSpPr txBox="1"/>
          <p:nvPr/>
        </p:nvSpPr>
        <p:spPr>
          <a:xfrm>
            <a:off x="8462111" y="5952608"/>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100,000</a:t>
            </a:r>
          </a:p>
        </p:txBody>
      </p:sp>
      <p:sp>
        <p:nvSpPr>
          <p:cNvPr id="16" name="TextBox 15">
            <a:extLst>
              <a:ext uri="{FF2B5EF4-FFF2-40B4-BE49-F238E27FC236}">
                <a16:creationId xmlns:a16="http://schemas.microsoft.com/office/drawing/2014/main" id="{054E8071-B5BC-4BE5-A163-B2CD28240D6C}"/>
              </a:ext>
            </a:extLst>
          </p:cNvPr>
          <p:cNvSpPr txBox="1"/>
          <p:nvPr/>
        </p:nvSpPr>
        <p:spPr>
          <a:xfrm>
            <a:off x="1532011" y="5463586"/>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1-10um</a:t>
            </a:r>
          </a:p>
        </p:txBody>
      </p:sp>
      <p:sp>
        <p:nvSpPr>
          <p:cNvPr id="17" name="TextBox 16">
            <a:extLst>
              <a:ext uri="{FF2B5EF4-FFF2-40B4-BE49-F238E27FC236}">
                <a16:creationId xmlns:a16="http://schemas.microsoft.com/office/drawing/2014/main" id="{C47D41C3-AC93-3015-1312-45714A38EB20}"/>
              </a:ext>
            </a:extLst>
          </p:cNvPr>
          <p:cNvSpPr txBox="1"/>
          <p:nvPr/>
        </p:nvSpPr>
        <p:spPr>
          <a:xfrm>
            <a:off x="1532011" y="1570747"/>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10m</a:t>
            </a:r>
          </a:p>
        </p:txBody>
      </p:sp>
      <p:sp>
        <p:nvSpPr>
          <p:cNvPr id="18" name="TextBox 17">
            <a:extLst>
              <a:ext uri="{FF2B5EF4-FFF2-40B4-BE49-F238E27FC236}">
                <a16:creationId xmlns:a16="http://schemas.microsoft.com/office/drawing/2014/main" id="{4AC8CE5B-BE69-5933-5501-F2683943A9DF}"/>
              </a:ext>
            </a:extLst>
          </p:cNvPr>
          <p:cNvSpPr txBox="1"/>
          <p:nvPr/>
        </p:nvSpPr>
        <p:spPr>
          <a:xfrm>
            <a:off x="1532011" y="2219554"/>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a:t>
            </a:r>
          </a:p>
        </p:txBody>
      </p:sp>
      <p:sp>
        <p:nvSpPr>
          <p:cNvPr id="19" name="TextBox 18">
            <a:extLst>
              <a:ext uri="{FF2B5EF4-FFF2-40B4-BE49-F238E27FC236}">
                <a16:creationId xmlns:a16="http://schemas.microsoft.com/office/drawing/2014/main" id="{19CB30D1-338C-FDF7-7CAE-BF86800685DF}"/>
              </a:ext>
            </a:extLst>
          </p:cNvPr>
          <p:cNvSpPr txBox="1"/>
          <p:nvPr/>
        </p:nvSpPr>
        <p:spPr>
          <a:xfrm>
            <a:off x="1532011" y="2868361"/>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0.1m</a:t>
            </a:r>
          </a:p>
        </p:txBody>
      </p:sp>
      <p:sp>
        <p:nvSpPr>
          <p:cNvPr id="20" name="TextBox 19">
            <a:extLst>
              <a:ext uri="{FF2B5EF4-FFF2-40B4-BE49-F238E27FC236}">
                <a16:creationId xmlns:a16="http://schemas.microsoft.com/office/drawing/2014/main" id="{7666CF56-5119-CB90-9F36-5DC6072F4E8E}"/>
              </a:ext>
            </a:extLst>
          </p:cNvPr>
          <p:cNvSpPr txBox="1"/>
          <p:nvPr/>
        </p:nvSpPr>
        <p:spPr>
          <a:xfrm>
            <a:off x="1532011" y="3517168"/>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1cm</a:t>
            </a:r>
          </a:p>
        </p:txBody>
      </p:sp>
      <p:sp>
        <p:nvSpPr>
          <p:cNvPr id="21" name="TextBox 20">
            <a:extLst>
              <a:ext uri="{FF2B5EF4-FFF2-40B4-BE49-F238E27FC236}">
                <a16:creationId xmlns:a16="http://schemas.microsoft.com/office/drawing/2014/main" id="{1479648C-BB87-B2DC-E42C-15082D71980E}"/>
              </a:ext>
            </a:extLst>
          </p:cNvPr>
          <p:cNvSpPr txBox="1"/>
          <p:nvPr/>
        </p:nvSpPr>
        <p:spPr>
          <a:xfrm>
            <a:off x="1532011" y="4165975"/>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1mm</a:t>
            </a:r>
          </a:p>
        </p:txBody>
      </p:sp>
      <p:sp>
        <p:nvSpPr>
          <p:cNvPr id="22" name="TextBox 21">
            <a:extLst>
              <a:ext uri="{FF2B5EF4-FFF2-40B4-BE49-F238E27FC236}">
                <a16:creationId xmlns:a16="http://schemas.microsoft.com/office/drawing/2014/main" id="{472F4325-C8E6-CAF9-8C5F-66C5DA6F1B12}"/>
              </a:ext>
            </a:extLst>
          </p:cNvPr>
          <p:cNvSpPr txBox="1"/>
          <p:nvPr/>
        </p:nvSpPr>
        <p:spPr>
          <a:xfrm>
            <a:off x="1532011" y="4814782"/>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100um</a:t>
            </a:r>
          </a:p>
        </p:txBody>
      </p:sp>
      <p:sp>
        <p:nvSpPr>
          <p:cNvPr id="2" name="Rectangle 1">
            <a:extLst>
              <a:ext uri="{FF2B5EF4-FFF2-40B4-BE49-F238E27FC236}">
                <a16:creationId xmlns:a16="http://schemas.microsoft.com/office/drawing/2014/main" id="{D26DEDC4-D1E4-A11E-FC66-8C9C3F09A18C}"/>
              </a:ext>
            </a:extLst>
          </p:cNvPr>
          <p:cNvSpPr/>
          <p:nvPr/>
        </p:nvSpPr>
        <p:spPr>
          <a:xfrm>
            <a:off x="3754490" y="1665298"/>
            <a:ext cx="1756133" cy="411782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swarms</a:t>
            </a:r>
          </a:p>
        </p:txBody>
      </p:sp>
      <p:sp>
        <p:nvSpPr>
          <p:cNvPr id="3" name="Rectangle 2">
            <a:extLst>
              <a:ext uri="{FF2B5EF4-FFF2-40B4-BE49-F238E27FC236}">
                <a16:creationId xmlns:a16="http://schemas.microsoft.com/office/drawing/2014/main" id="{3989966E-5C86-E131-0BA9-C15970E6ED4D}"/>
              </a:ext>
            </a:extLst>
          </p:cNvPr>
          <p:cNvSpPr/>
          <p:nvPr/>
        </p:nvSpPr>
        <p:spPr>
          <a:xfrm>
            <a:off x="3007060" y="1665298"/>
            <a:ext cx="747430" cy="411782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MRS</a:t>
            </a:r>
          </a:p>
        </p:txBody>
      </p:sp>
      <p:sp>
        <p:nvSpPr>
          <p:cNvPr id="7" name="Rectangle 6">
            <a:extLst>
              <a:ext uri="{FF2B5EF4-FFF2-40B4-BE49-F238E27FC236}">
                <a16:creationId xmlns:a16="http://schemas.microsoft.com/office/drawing/2014/main" id="{7E460126-FB4B-DA63-40F9-3DCD790A5EEC}"/>
              </a:ext>
            </a:extLst>
          </p:cNvPr>
          <p:cNvSpPr/>
          <p:nvPr/>
        </p:nvSpPr>
        <p:spPr>
          <a:xfrm>
            <a:off x="5510623" y="1665298"/>
            <a:ext cx="3584932" cy="41178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impossible</a:t>
            </a:r>
          </a:p>
        </p:txBody>
      </p:sp>
      <p:sp>
        <p:nvSpPr>
          <p:cNvPr id="34" name="TextBox 33">
            <a:extLst>
              <a:ext uri="{FF2B5EF4-FFF2-40B4-BE49-F238E27FC236}">
                <a16:creationId xmlns:a16="http://schemas.microsoft.com/office/drawing/2014/main" id="{E92CAB7A-5BB1-1497-7720-CC350DB03EFD}"/>
              </a:ext>
            </a:extLst>
          </p:cNvPr>
          <p:cNvSpPr txBox="1"/>
          <p:nvPr/>
        </p:nvSpPr>
        <p:spPr>
          <a:xfrm>
            <a:off x="9487342" y="2314363"/>
            <a:ext cx="231325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Unpopular opinion in public, popular opinion in private:</a:t>
            </a:r>
          </a:p>
        </p:txBody>
      </p:sp>
      <p:sp>
        <p:nvSpPr>
          <p:cNvPr id="36" name="TextBox 35">
            <a:extLst>
              <a:ext uri="{FF2B5EF4-FFF2-40B4-BE49-F238E27FC236}">
                <a16:creationId xmlns:a16="http://schemas.microsoft.com/office/drawing/2014/main" id="{F9D3D123-9F9B-1EAA-2006-64318375C504}"/>
              </a:ext>
            </a:extLst>
          </p:cNvPr>
          <p:cNvSpPr txBox="1"/>
          <p:nvPr/>
        </p:nvSpPr>
        <p:spPr>
          <a:xfrm>
            <a:off x="9526385" y="3262547"/>
            <a:ext cx="2313250"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term “swarm” has been used and abused, and is now meaningless.</a:t>
            </a:r>
          </a:p>
        </p:txBody>
      </p:sp>
      <p:sp>
        <p:nvSpPr>
          <p:cNvPr id="4" name="Rectangle 8">
            <a:extLst>
              <a:ext uri="{FF2B5EF4-FFF2-40B4-BE49-F238E27FC236}">
                <a16:creationId xmlns:a16="http://schemas.microsoft.com/office/drawing/2014/main" id="{140B4D8E-DDB7-65DC-92E6-7E9427EE7BE8}"/>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883469CF-9148-84AD-8A41-2FA5722980E1}"/>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358338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Outline for Today</a:t>
            </a:r>
          </a:p>
        </p:txBody>
      </p:sp>
      <p:sp>
        <p:nvSpPr>
          <p:cNvPr id="2" name="TextBox 1">
            <a:extLst>
              <a:ext uri="{FF2B5EF4-FFF2-40B4-BE49-F238E27FC236}">
                <a16:creationId xmlns:a16="http://schemas.microsoft.com/office/drawing/2014/main" id="{C333BB5E-A751-AC4A-A267-567DC02910D5}"/>
              </a:ext>
            </a:extLst>
          </p:cNvPr>
          <p:cNvSpPr txBox="1"/>
          <p:nvPr/>
        </p:nvSpPr>
        <p:spPr>
          <a:xfrm>
            <a:off x="288235" y="1818861"/>
            <a:ext cx="6962162" cy="3970318"/>
          </a:xfrm>
          <a:prstGeom prst="rect">
            <a:avLst/>
          </a:prstGeom>
          <a:noFill/>
        </p:spPr>
        <p:txBody>
          <a:bodyPr wrap="none" rtlCol="0">
            <a:spAutoFit/>
          </a:bodyPr>
          <a:lstStyle/>
          <a:p>
            <a:pPr marL="514350" indent="-514350">
              <a:buFont typeface="+mj-lt"/>
              <a:buAutoNum type="arabicPeriod"/>
            </a:pPr>
            <a:r>
              <a:rPr lang="en-US" sz="3600" dirty="0"/>
              <a:t>Introduce myself to you</a:t>
            </a:r>
          </a:p>
          <a:p>
            <a:pPr marL="514350" indent="-514350">
              <a:buFont typeface="+mj-lt"/>
              <a:buAutoNum type="arabicPeriod"/>
            </a:pPr>
            <a:r>
              <a:rPr lang="en-US" sz="3600" dirty="0"/>
              <a:t>Meet some of your classmates</a:t>
            </a:r>
          </a:p>
          <a:p>
            <a:pPr marL="514350" indent="-514350">
              <a:buFont typeface="+mj-lt"/>
              <a:buAutoNum type="arabicPeriod"/>
            </a:pPr>
            <a:r>
              <a:rPr lang="en-US" sz="3600" dirty="0"/>
              <a:t>Course info</a:t>
            </a:r>
          </a:p>
          <a:p>
            <a:pPr marL="514350" indent="-514350">
              <a:buFont typeface="+mj-lt"/>
              <a:buAutoNum type="arabicPeriod"/>
            </a:pPr>
            <a:r>
              <a:rPr lang="en-US" sz="3600" dirty="0"/>
              <a:t>In-class Activity</a:t>
            </a:r>
          </a:p>
          <a:p>
            <a:endParaRPr lang="en-US" sz="3600" dirty="0"/>
          </a:p>
          <a:p>
            <a:pPr marL="514350" indent="-514350">
              <a:buFont typeface="+mj-lt"/>
              <a:buAutoNum type="arabicPeriod"/>
            </a:pPr>
            <a:endParaRPr lang="en-US" sz="3600" dirty="0"/>
          </a:p>
          <a:p>
            <a:pPr marL="514350" indent="-514350">
              <a:buFont typeface="+mj-lt"/>
              <a:buAutoNum type="arabicPeriod"/>
            </a:pPr>
            <a:endParaRPr lang="en-US" sz="3600" dirty="0"/>
          </a:p>
        </p:txBody>
      </p:sp>
    </p:spTree>
    <p:extLst>
      <p:ext uri="{BB962C8B-B14F-4D97-AF65-F5344CB8AC3E}">
        <p14:creationId xmlns:p14="http://schemas.microsoft.com/office/powerpoint/2010/main" val="3621015395"/>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stealth" w="lg" len="lg"/>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stealth" w="lg" len="lg"/>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24536</TotalTime>
  <Words>1356</Words>
  <Application>Microsoft Macintosh PowerPoint</Application>
  <PresentationFormat>Widescreen</PresentationFormat>
  <Paragraphs>236</Paragraphs>
  <Slides>33</Slides>
  <Notes>33</Notes>
  <HiddenSlides>0</HiddenSlides>
  <MMClips>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33</vt:i4>
      </vt:variant>
    </vt:vector>
  </HeadingPairs>
  <TitlesOfParts>
    <vt:vector size="39" baseType="lpstr">
      <vt:lpstr>Arial</vt:lpstr>
      <vt:lpstr>Calibri</vt:lpstr>
      <vt:lpstr>Calibri Light</vt:lpstr>
      <vt:lpstr>Helvetica</vt:lpstr>
      <vt:lpstr>Blank Presentation</vt:lpstr>
      <vt:lpstr>Office Theme</vt:lpstr>
      <vt:lpstr>ECE693H, Spring 2025: Multi-robot System Design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cade lab</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for your Cover</dc:title>
  <dc:subject/>
  <dc:creator>cade lab</dc:creator>
  <cp:keywords/>
  <dc:description/>
  <cp:lastModifiedBy>Daniel Drew</cp:lastModifiedBy>
  <cp:revision>635</cp:revision>
  <dcterms:created xsi:type="dcterms:W3CDTF">2011-02-07T17:37:21Z</dcterms:created>
  <dcterms:modified xsi:type="dcterms:W3CDTF">2025-01-13T21:11:53Z</dcterms:modified>
  <cp:category/>
</cp:coreProperties>
</file>

<file path=docProps/thumbnail.jpeg>
</file>